
<file path=[Content_Types].xml><?xml version="1.0" encoding="utf-8"?>
<Types xmlns="http://schemas.openxmlformats.org/package/2006/content-types">
  <Default Extension="png" ContentType="image/png"/>
  <Default Extension="bin" ContentType="application/vnd.openxmlformats-officedocument.oleObject"/>
  <Default Extension="wmf" ContentType="image/x-w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76" r:id="rId1"/>
  </p:sldMasterIdLst>
  <p:notesMasterIdLst>
    <p:notesMasterId r:id="rId33"/>
  </p:notesMasterIdLst>
  <p:handoutMasterIdLst>
    <p:handoutMasterId r:id="rId34"/>
  </p:handoutMasterIdLst>
  <p:sldIdLst>
    <p:sldId id="257" r:id="rId2"/>
    <p:sldId id="359" r:id="rId3"/>
    <p:sldId id="261" r:id="rId4"/>
    <p:sldId id="262" r:id="rId5"/>
    <p:sldId id="260" r:id="rId6"/>
    <p:sldId id="263" r:id="rId7"/>
    <p:sldId id="265" r:id="rId8"/>
    <p:sldId id="266" r:id="rId9"/>
    <p:sldId id="267" r:id="rId10"/>
    <p:sldId id="268" r:id="rId11"/>
    <p:sldId id="269" r:id="rId12"/>
    <p:sldId id="270" r:id="rId13"/>
    <p:sldId id="271" r:id="rId14"/>
    <p:sldId id="272" r:id="rId15"/>
    <p:sldId id="277" r:id="rId16"/>
    <p:sldId id="278" r:id="rId17"/>
    <p:sldId id="279" r:id="rId18"/>
    <p:sldId id="280" r:id="rId19"/>
    <p:sldId id="284" r:id="rId20"/>
    <p:sldId id="285" r:id="rId21"/>
    <p:sldId id="295" r:id="rId22"/>
    <p:sldId id="297" r:id="rId23"/>
    <p:sldId id="298" r:id="rId24"/>
    <p:sldId id="300" r:id="rId25"/>
    <p:sldId id="303" r:id="rId26"/>
    <p:sldId id="306" r:id="rId27"/>
    <p:sldId id="320" r:id="rId28"/>
    <p:sldId id="322" r:id="rId29"/>
    <p:sldId id="347" r:id="rId30"/>
    <p:sldId id="357" r:id="rId31"/>
    <p:sldId id="360" r:id="rId32"/>
  </p:sldIdLst>
  <p:sldSz cx="12192000" cy="6858000"/>
  <p:notesSz cx="7010400" cy="9296400"/>
  <p:defaultTextStyle>
    <a:defPPr>
      <a:defRPr lang="en-US"/>
    </a:defPPr>
    <a:lvl1pPr algn="l" rtl="0" eaLnBrk="0" fontAlgn="base" hangingPunct="0">
      <a:spcBef>
        <a:spcPct val="0"/>
      </a:spcBef>
      <a:spcAft>
        <a:spcPct val="0"/>
      </a:spcAft>
      <a:defRPr sz="2400" kern="1200">
        <a:solidFill>
          <a:schemeClr val="tx1"/>
        </a:solidFill>
        <a:latin typeface="Times New Roman"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New Roman"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New Roman"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New Roman"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New Roman" panose="02020603050405020304" pitchFamily="18" charset="0"/>
        <a:ea typeface="+mn-ea"/>
        <a:cs typeface="+mn-cs"/>
      </a:defRPr>
    </a:lvl5pPr>
    <a:lvl6pPr marL="2286000" algn="l" defTabSz="914400" rtl="0" eaLnBrk="1" latinLnBrk="0" hangingPunct="1">
      <a:defRPr sz="2400" kern="1200">
        <a:solidFill>
          <a:schemeClr val="tx1"/>
        </a:solidFill>
        <a:latin typeface="Times New Roman" panose="02020603050405020304" pitchFamily="18" charset="0"/>
        <a:ea typeface="+mn-ea"/>
        <a:cs typeface="+mn-cs"/>
      </a:defRPr>
    </a:lvl6pPr>
    <a:lvl7pPr marL="2743200" algn="l" defTabSz="914400" rtl="0" eaLnBrk="1" latinLnBrk="0" hangingPunct="1">
      <a:defRPr sz="2400" kern="1200">
        <a:solidFill>
          <a:schemeClr val="tx1"/>
        </a:solidFill>
        <a:latin typeface="Times New Roman" panose="02020603050405020304" pitchFamily="18" charset="0"/>
        <a:ea typeface="+mn-ea"/>
        <a:cs typeface="+mn-cs"/>
      </a:defRPr>
    </a:lvl7pPr>
    <a:lvl8pPr marL="3200400" algn="l" defTabSz="914400" rtl="0" eaLnBrk="1" latinLnBrk="0" hangingPunct="1">
      <a:defRPr sz="2400" kern="1200">
        <a:solidFill>
          <a:schemeClr val="tx1"/>
        </a:solidFill>
        <a:latin typeface="Times New Roman" panose="02020603050405020304" pitchFamily="18" charset="0"/>
        <a:ea typeface="+mn-ea"/>
        <a:cs typeface="+mn-cs"/>
      </a:defRPr>
    </a:lvl8pPr>
    <a:lvl9pPr marL="3657600" algn="l" defTabSz="914400" rtl="0" eaLnBrk="1" latinLnBrk="0" hangingPunct="1">
      <a:defRPr sz="2400" kern="1200">
        <a:solidFill>
          <a:schemeClr val="tx1"/>
        </a:solidFill>
        <a:latin typeface="Times New Roman" panose="02020603050405020304" pitchFamily="18" charset="0"/>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8" d="100"/>
          <a:sy n="88" d="100"/>
        </p:scale>
        <p:origin x="108" y="492"/>
      </p:cViewPr>
      <p:guideLst>
        <p:guide orient="horz" pos="2160"/>
        <p:guide pos="3840"/>
      </p:guideLst>
    </p:cSldViewPr>
  </p:slideViewPr>
  <p:outlineViewPr>
    <p:cViewPr>
      <p:scale>
        <a:sx n="33" d="100"/>
        <a:sy n="33" d="100"/>
      </p:scale>
      <p:origin x="0" y="0"/>
    </p:cViewPr>
  </p:outlineViewPr>
  <p:notesTextViewPr>
    <p:cViewPr>
      <p:scale>
        <a:sx n="1" d="1"/>
        <a:sy n="1" d="1"/>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9.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0.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6434"/>
          </a:xfrm>
          <a:prstGeom prst="rect">
            <a:avLst/>
          </a:prstGeom>
        </p:spPr>
        <p:txBody>
          <a:bodyPr vert="horz" lIns="93177" tIns="46589" rIns="93177" bIns="46589" rtlCol="0"/>
          <a:lstStyle>
            <a:lvl1pPr algn="l">
              <a:defRPr sz="1200"/>
            </a:lvl1pPr>
          </a:lstStyle>
          <a:p>
            <a:endParaRPr lang="en-CA"/>
          </a:p>
        </p:txBody>
      </p:sp>
      <p:sp>
        <p:nvSpPr>
          <p:cNvPr id="3" name="Date Placeholder 2"/>
          <p:cNvSpPr>
            <a:spLocks noGrp="1"/>
          </p:cNvSpPr>
          <p:nvPr>
            <p:ph type="dt" sz="quarter" idx="1"/>
          </p:nvPr>
        </p:nvSpPr>
        <p:spPr>
          <a:xfrm>
            <a:off x="3970938" y="0"/>
            <a:ext cx="3037840" cy="466434"/>
          </a:xfrm>
          <a:prstGeom prst="rect">
            <a:avLst/>
          </a:prstGeom>
        </p:spPr>
        <p:txBody>
          <a:bodyPr vert="horz" lIns="93177" tIns="46589" rIns="93177" bIns="46589" rtlCol="0"/>
          <a:lstStyle>
            <a:lvl1pPr algn="r">
              <a:defRPr sz="1200"/>
            </a:lvl1pPr>
          </a:lstStyle>
          <a:p>
            <a:fld id="{2609585E-F05E-46BE-AB3E-CFDED8289CE8}" type="datetimeFigureOut">
              <a:rPr lang="en-CA" smtClean="0"/>
              <a:t>24/11/2014</a:t>
            </a:fld>
            <a:endParaRPr lang="en-CA"/>
          </a:p>
        </p:txBody>
      </p:sp>
      <p:sp>
        <p:nvSpPr>
          <p:cNvPr id="4" name="Footer Placeholder 3"/>
          <p:cNvSpPr>
            <a:spLocks noGrp="1"/>
          </p:cNvSpPr>
          <p:nvPr>
            <p:ph type="ftr" sz="quarter" idx="2"/>
          </p:nvPr>
        </p:nvSpPr>
        <p:spPr>
          <a:xfrm>
            <a:off x="0" y="8829967"/>
            <a:ext cx="3037840" cy="466433"/>
          </a:xfrm>
          <a:prstGeom prst="rect">
            <a:avLst/>
          </a:prstGeom>
        </p:spPr>
        <p:txBody>
          <a:bodyPr vert="horz" lIns="93177" tIns="46589" rIns="93177" bIns="46589" rtlCol="0" anchor="b"/>
          <a:lstStyle>
            <a:lvl1pPr algn="l">
              <a:defRPr sz="1200"/>
            </a:lvl1pPr>
          </a:lstStyle>
          <a:p>
            <a:endParaRPr lang="en-CA"/>
          </a:p>
        </p:txBody>
      </p:sp>
      <p:sp>
        <p:nvSpPr>
          <p:cNvPr id="5" name="Slide Number Placeholder 4"/>
          <p:cNvSpPr>
            <a:spLocks noGrp="1"/>
          </p:cNvSpPr>
          <p:nvPr>
            <p:ph type="sldNum" sz="quarter" idx="3"/>
          </p:nvPr>
        </p:nvSpPr>
        <p:spPr>
          <a:xfrm>
            <a:off x="3970938" y="8829967"/>
            <a:ext cx="3037840" cy="466433"/>
          </a:xfrm>
          <a:prstGeom prst="rect">
            <a:avLst/>
          </a:prstGeom>
        </p:spPr>
        <p:txBody>
          <a:bodyPr vert="horz" lIns="93177" tIns="46589" rIns="93177" bIns="46589" rtlCol="0" anchor="b"/>
          <a:lstStyle>
            <a:lvl1pPr algn="r">
              <a:defRPr sz="1200"/>
            </a:lvl1pPr>
          </a:lstStyle>
          <a:p>
            <a:fld id="{2A728225-11B0-49F1-9DE0-F72CFB8CB25F}" type="slidenum">
              <a:rPr lang="en-CA" smtClean="0"/>
              <a:t>‹#›</a:t>
            </a:fld>
            <a:endParaRPr lang="en-CA"/>
          </a:p>
        </p:txBody>
      </p:sp>
    </p:spTree>
    <p:extLst>
      <p:ext uri="{BB962C8B-B14F-4D97-AF65-F5344CB8AC3E}">
        <p14:creationId xmlns:p14="http://schemas.microsoft.com/office/powerpoint/2010/main" val="222796648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2" name="Rectangle 1026"/>
          <p:cNvSpPr>
            <a:spLocks noGrp="1" noChangeArrowheads="1"/>
          </p:cNvSpPr>
          <p:nvPr>
            <p:ph type="hdr" sz="quarter"/>
          </p:nvPr>
        </p:nvSpPr>
        <p:spPr bwMode="auto">
          <a:xfrm>
            <a:off x="0" y="0"/>
            <a:ext cx="3037840" cy="4648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3177" tIns="46589" rIns="93177" bIns="46589" numCol="1" anchor="t" anchorCtr="0" compatLnSpc="1">
            <a:prstTxWarp prst="textNoShape">
              <a:avLst/>
            </a:prstTxWarp>
          </a:bodyPr>
          <a:lstStyle>
            <a:lvl1pPr>
              <a:defRPr sz="1200"/>
            </a:lvl1pPr>
          </a:lstStyle>
          <a:p>
            <a:endParaRPr lang="en-US" altLang="en-US"/>
          </a:p>
        </p:txBody>
      </p:sp>
      <p:sp>
        <p:nvSpPr>
          <p:cNvPr id="5123" name="Rectangle 1027"/>
          <p:cNvSpPr>
            <a:spLocks noGrp="1" noChangeArrowheads="1"/>
          </p:cNvSpPr>
          <p:nvPr>
            <p:ph type="dt" idx="1"/>
          </p:nvPr>
        </p:nvSpPr>
        <p:spPr bwMode="auto">
          <a:xfrm>
            <a:off x="3972560" y="0"/>
            <a:ext cx="3037840" cy="4648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3177" tIns="46589" rIns="93177" bIns="46589" numCol="1" anchor="t" anchorCtr="0" compatLnSpc="1">
            <a:prstTxWarp prst="textNoShape">
              <a:avLst/>
            </a:prstTxWarp>
          </a:bodyPr>
          <a:lstStyle>
            <a:lvl1pPr algn="r">
              <a:defRPr sz="1200"/>
            </a:lvl1pPr>
          </a:lstStyle>
          <a:p>
            <a:endParaRPr lang="en-US" altLang="en-US"/>
          </a:p>
        </p:txBody>
      </p:sp>
      <p:sp>
        <p:nvSpPr>
          <p:cNvPr id="5124" name="Rectangle 1028"/>
          <p:cNvSpPr>
            <a:spLocks noChangeArrowheads="1" noTextEdit="1"/>
          </p:cNvSpPr>
          <p:nvPr>
            <p:ph type="sldImg" idx="2"/>
          </p:nvPr>
        </p:nvSpPr>
        <p:spPr bwMode="auto">
          <a:xfrm>
            <a:off x="406400" y="696913"/>
            <a:ext cx="6197600" cy="3486150"/>
          </a:xfrm>
          <a:prstGeom prst="rect">
            <a:avLst/>
          </a:prstGeom>
          <a:no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5125" name="Rectangle 1029"/>
          <p:cNvSpPr>
            <a:spLocks noGrp="1" noChangeArrowheads="1"/>
          </p:cNvSpPr>
          <p:nvPr>
            <p:ph type="body" sz="quarter" idx="3"/>
          </p:nvPr>
        </p:nvSpPr>
        <p:spPr bwMode="auto">
          <a:xfrm>
            <a:off x="934720" y="4415790"/>
            <a:ext cx="5140960" cy="41833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3177" tIns="46589" rIns="93177" bIns="46589"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5126" name="Rectangle 1030"/>
          <p:cNvSpPr>
            <a:spLocks noGrp="1" noChangeArrowheads="1"/>
          </p:cNvSpPr>
          <p:nvPr>
            <p:ph type="ftr" sz="quarter" idx="4"/>
          </p:nvPr>
        </p:nvSpPr>
        <p:spPr bwMode="auto">
          <a:xfrm>
            <a:off x="0" y="8831580"/>
            <a:ext cx="3037840" cy="4648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3177" tIns="46589" rIns="93177" bIns="46589" numCol="1" anchor="b" anchorCtr="0" compatLnSpc="1">
            <a:prstTxWarp prst="textNoShape">
              <a:avLst/>
            </a:prstTxWarp>
          </a:bodyPr>
          <a:lstStyle>
            <a:lvl1pPr>
              <a:defRPr sz="1200"/>
            </a:lvl1pPr>
          </a:lstStyle>
          <a:p>
            <a:endParaRPr lang="en-US" altLang="en-US"/>
          </a:p>
        </p:txBody>
      </p:sp>
      <p:sp>
        <p:nvSpPr>
          <p:cNvPr id="5127" name="Rectangle 1031"/>
          <p:cNvSpPr>
            <a:spLocks noGrp="1" noChangeArrowheads="1"/>
          </p:cNvSpPr>
          <p:nvPr>
            <p:ph type="sldNum" sz="quarter" idx="5"/>
          </p:nvPr>
        </p:nvSpPr>
        <p:spPr bwMode="auto">
          <a:xfrm>
            <a:off x="3972560" y="8831580"/>
            <a:ext cx="3037840" cy="4648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3177" tIns="46589" rIns="93177" bIns="46589" numCol="1" anchor="b" anchorCtr="0" compatLnSpc="1">
            <a:prstTxWarp prst="textNoShape">
              <a:avLst/>
            </a:prstTxWarp>
          </a:bodyPr>
          <a:lstStyle>
            <a:lvl1pPr algn="r">
              <a:defRPr sz="1200"/>
            </a:lvl1pPr>
          </a:lstStyle>
          <a:p>
            <a:fld id="{0E31177F-5D20-4641-9802-15DA073458DA}" type="slidenum">
              <a:rPr lang="en-US" altLang="en-US"/>
              <a:pPr/>
              <a:t>‹#›</a:t>
            </a:fld>
            <a:endParaRPr lang="en-US" altLang="en-US"/>
          </a:p>
        </p:txBody>
      </p:sp>
    </p:spTree>
    <p:extLst>
      <p:ext uri="{BB962C8B-B14F-4D97-AF65-F5344CB8AC3E}">
        <p14:creationId xmlns:p14="http://schemas.microsoft.com/office/powerpoint/2010/main" val="3699928931"/>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1031"/>
          <p:cNvSpPr>
            <a:spLocks noGrp="1" noChangeArrowheads="1"/>
          </p:cNvSpPr>
          <p:nvPr>
            <p:ph type="sldNum" sz="quarter" idx="5"/>
          </p:nvPr>
        </p:nvSpPr>
        <p:spPr>
          <a:ln/>
        </p:spPr>
        <p:txBody>
          <a:bodyPr/>
          <a:lstStyle/>
          <a:p>
            <a:fld id="{D77C4FC0-3B29-4ACA-A480-F43AFEE12680}" type="slidenum">
              <a:rPr lang="en-US" altLang="en-US"/>
              <a:pPr/>
              <a:t>1</a:t>
            </a:fld>
            <a:endParaRPr lang="en-US" altLang="en-US"/>
          </a:p>
        </p:txBody>
      </p:sp>
      <p:sp>
        <p:nvSpPr>
          <p:cNvPr id="4098" name="Rectangle 2"/>
          <p:cNvSpPr>
            <a:spLocks noChangeArrowheads="1" noTextEdit="1"/>
          </p:cNvSpPr>
          <p:nvPr>
            <p:ph type="sldImg"/>
          </p:nvPr>
        </p:nvSpPr>
        <p:spPr>
          <a:xfrm>
            <a:off x="419100" y="703263"/>
            <a:ext cx="6175375" cy="3473450"/>
          </a:xfrm>
          <a:ln w="12700" cap="flat">
            <a:solidFill>
              <a:schemeClr val="tx1"/>
            </a:solidFill>
          </a:ln>
          <a:extLst>
            <a:ext uri="{909E8E84-426E-40DD-AFC4-6F175D3DCCD1}">
              <a14:hiddenFill xmlns:a14="http://schemas.microsoft.com/office/drawing/2010/main">
                <a:noFill/>
              </a14:hiddenFill>
            </a:ext>
          </a:extLst>
        </p:spPr>
      </p:sp>
      <p:sp>
        <p:nvSpPr>
          <p:cNvPr id="4099" name="Rectangle 3"/>
          <p:cNvSpPr>
            <a:spLocks noGrp="1" noChangeArrowheads="1"/>
          </p:cNvSpPr>
          <p:nvPr>
            <p:ph type="body" idx="1"/>
          </p:nvPr>
        </p:nvSpPr>
        <p:spPr>
          <a:xfrm>
            <a:off x="934720" y="4414177"/>
            <a:ext cx="5140960" cy="4183380"/>
          </a:xfrm>
          <a:ln/>
        </p:spPr>
        <p:txBody>
          <a:bodyPr lIns="93824" tIns="46913" rIns="93824" bIns="46913"/>
          <a:lstStyle/>
          <a:p>
            <a:endParaRPr lang="en-US" altLang="en-US"/>
          </a:p>
        </p:txBody>
      </p:sp>
    </p:spTree>
    <p:extLst>
      <p:ext uri="{BB962C8B-B14F-4D97-AF65-F5344CB8AC3E}">
        <p14:creationId xmlns:p14="http://schemas.microsoft.com/office/powerpoint/2010/main" val="303451746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1031"/>
          <p:cNvSpPr>
            <a:spLocks noGrp="1" noChangeArrowheads="1"/>
          </p:cNvSpPr>
          <p:nvPr>
            <p:ph type="sldNum" sz="quarter" idx="5"/>
          </p:nvPr>
        </p:nvSpPr>
        <p:spPr>
          <a:ln/>
        </p:spPr>
        <p:txBody>
          <a:bodyPr/>
          <a:lstStyle/>
          <a:p>
            <a:fld id="{4EDB2FC6-0E98-4357-AB56-C0E8102C6C15}" type="slidenum">
              <a:rPr lang="en-US" altLang="en-US"/>
              <a:pPr/>
              <a:t>11</a:t>
            </a:fld>
            <a:endParaRPr lang="en-US" altLang="en-US"/>
          </a:p>
        </p:txBody>
      </p:sp>
      <p:sp>
        <p:nvSpPr>
          <p:cNvPr id="29698" name="Rectangle 2"/>
          <p:cNvSpPr>
            <a:spLocks noChangeArrowheads="1" noTextEdit="1"/>
          </p:cNvSpPr>
          <p:nvPr>
            <p:ph type="sldImg"/>
          </p:nvPr>
        </p:nvSpPr>
        <p:spPr>
          <a:xfrm>
            <a:off x="419100" y="693738"/>
            <a:ext cx="6175375" cy="3473450"/>
          </a:xfrm>
          <a:ln w="12700" cap="flat">
            <a:solidFill>
              <a:schemeClr val="tx1"/>
            </a:solidFill>
          </a:ln>
          <a:extLst>
            <a:ext uri="{909E8E84-426E-40DD-AFC4-6F175D3DCCD1}">
              <a14:hiddenFill xmlns:a14="http://schemas.microsoft.com/office/drawing/2010/main">
                <a:noFill/>
              </a14:hiddenFill>
            </a:ext>
          </a:extLst>
        </p:spPr>
      </p:sp>
      <p:sp>
        <p:nvSpPr>
          <p:cNvPr id="29699" name="Rectangle 3"/>
          <p:cNvSpPr>
            <a:spLocks noGrp="1" noChangeArrowheads="1"/>
          </p:cNvSpPr>
          <p:nvPr>
            <p:ph type="body" idx="1"/>
          </p:nvPr>
        </p:nvSpPr>
        <p:spPr>
          <a:xfrm>
            <a:off x="934720" y="4415791"/>
            <a:ext cx="5140960" cy="4167240"/>
          </a:xfrm>
          <a:ln/>
        </p:spPr>
        <p:txBody>
          <a:bodyPr lIns="93824" tIns="46913" rIns="93824" bIns="46913"/>
          <a:lstStyle/>
          <a:p>
            <a:endParaRPr lang="en-US" altLang="en-US"/>
          </a:p>
        </p:txBody>
      </p:sp>
    </p:spTree>
    <p:extLst>
      <p:ext uri="{BB962C8B-B14F-4D97-AF65-F5344CB8AC3E}">
        <p14:creationId xmlns:p14="http://schemas.microsoft.com/office/powerpoint/2010/main" val="34329656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1031"/>
          <p:cNvSpPr>
            <a:spLocks noGrp="1" noChangeArrowheads="1"/>
          </p:cNvSpPr>
          <p:nvPr>
            <p:ph type="sldNum" sz="quarter" idx="5"/>
          </p:nvPr>
        </p:nvSpPr>
        <p:spPr>
          <a:ln/>
        </p:spPr>
        <p:txBody>
          <a:bodyPr/>
          <a:lstStyle/>
          <a:p>
            <a:fld id="{6EE7956C-964D-4D8D-B13C-5C0BEB688872}" type="slidenum">
              <a:rPr lang="en-US" altLang="en-US"/>
              <a:pPr/>
              <a:t>12</a:t>
            </a:fld>
            <a:endParaRPr lang="en-US" altLang="en-US"/>
          </a:p>
        </p:txBody>
      </p:sp>
      <p:sp>
        <p:nvSpPr>
          <p:cNvPr id="31746" name="Rectangle 2"/>
          <p:cNvSpPr>
            <a:spLocks noChangeArrowheads="1" noTextEdit="1"/>
          </p:cNvSpPr>
          <p:nvPr>
            <p:ph type="sldImg"/>
          </p:nvPr>
        </p:nvSpPr>
        <p:spPr>
          <a:xfrm>
            <a:off x="419100" y="693738"/>
            <a:ext cx="6175375" cy="3473450"/>
          </a:xfrm>
          <a:ln w="12700" cap="flat">
            <a:solidFill>
              <a:schemeClr val="tx1"/>
            </a:solidFill>
          </a:ln>
          <a:extLst>
            <a:ext uri="{909E8E84-426E-40DD-AFC4-6F175D3DCCD1}">
              <a14:hiddenFill xmlns:a14="http://schemas.microsoft.com/office/drawing/2010/main">
                <a:noFill/>
              </a14:hiddenFill>
            </a:ext>
          </a:extLst>
        </p:spPr>
      </p:sp>
      <p:sp>
        <p:nvSpPr>
          <p:cNvPr id="31747" name="Rectangle 3"/>
          <p:cNvSpPr>
            <a:spLocks noGrp="1" noChangeArrowheads="1"/>
          </p:cNvSpPr>
          <p:nvPr>
            <p:ph type="body" idx="1"/>
          </p:nvPr>
        </p:nvSpPr>
        <p:spPr>
          <a:xfrm>
            <a:off x="934720" y="4415791"/>
            <a:ext cx="5140960" cy="4167240"/>
          </a:xfrm>
          <a:ln/>
        </p:spPr>
        <p:txBody>
          <a:bodyPr lIns="93824" tIns="46913" rIns="93824" bIns="46913"/>
          <a:lstStyle/>
          <a:p>
            <a:endParaRPr lang="en-US" altLang="en-US"/>
          </a:p>
        </p:txBody>
      </p:sp>
    </p:spTree>
    <p:extLst>
      <p:ext uri="{BB962C8B-B14F-4D97-AF65-F5344CB8AC3E}">
        <p14:creationId xmlns:p14="http://schemas.microsoft.com/office/powerpoint/2010/main" val="50332107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1031"/>
          <p:cNvSpPr>
            <a:spLocks noGrp="1" noChangeArrowheads="1"/>
          </p:cNvSpPr>
          <p:nvPr>
            <p:ph type="sldNum" sz="quarter" idx="5"/>
          </p:nvPr>
        </p:nvSpPr>
        <p:spPr>
          <a:ln/>
        </p:spPr>
        <p:txBody>
          <a:bodyPr/>
          <a:lstStyle/>
          <a:p>
            <a:fld id="{698CF54C-0F41-40C7-B2DD-46EF258E08CC}" type="slidenum">
              <a:rPr lang="en-US" altLang="en-US"/>
              <a:pPr/>
              <a:t>13</a:t>
            </a:fld>
            <a:endParaRPr lang="en-US" altLang="en-US"/>
          </a:p>
        </p:txBody>
      </p:sp>
      <p:sp>
        <p:nvSpPr>
          <p:cNvPr id="33794" name="Rectangle 2"/>
          <p:cNvSpPr>
            <a:spLocks noChangeArrowheads="1" noTextEdit="1"/>
          </p:cNvSpPr>
          <p:nvPr>
            <p:ph type="sldImg"/>
          </p:nvPr>
        </p:nvSpPr>
        <p:spPr>
          <a:xfrm>
            <a:off x="419100" y="693738"/>
            <a:ext cx="6175375" cy="3473450"/>
          </a:xfrm>
          <a:ln w="12700" cap="flat">
            <a:solidFill>
              <a:schemeClr val="tx1"/>
            </a:solidFill>
          </a:ln>
          <a:extLst>
            <a:ext uri="{909E8E84-426E-40DD-AFC4-6F175D3DCCD1}">
              <a14:hiddenFill xmlns:a14="http://schemas.microsoft.com/office/drawing/2010/main">
                <a:noFill/>
              </a14:hiddenFill>
            </a:ext>
          </a:extLst>
        </p:spPr>
      </p:sp>
      <p:sp>
        <p:nvSpPr>
          <p:cNvPr id="33795" name="Rectangle 3"/>
          <p:cNvSpPr>
            <a:spLocks noGrp="1" noChangeArrowheads="1"/>
          </p:cNvSpPr>
          <p:nvPr>
            <p:ph type="body" idx="1"/>
          </p:nvPr>
        </p:nvSpPr>
        <p:spPr>
          <a:xfrm>
            <a:off x="934720" y="4415791"/>
            <a:ext cx="5140960" cy="4167240"/>
          </a:xfrm>
          <a:ln/>
        </p:spPr>
        <p:txBody>
          <a:bodyPr lIns="93824" tIns="46913" rIns="93824" bIns="46913"/>
          <a:lstStyle/>
          <a:p>
            <a:endParaRPr lang="en-US" altLang="en-US"/>
          </a:p>
        </p:txBody>
      </p:sp>
    </p:spTree>
    <p:extLst>
      <p:ext uri="{BB962C8B-B14F-4D97-AF65-F5344CB8AC3E}">
        <p14:creationId xmlns:p14="http://schemas.microsoft.com/office/powerpoint/2010/main" val="69724317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1031"/>
          <p:cNvSpPr>
            <a:spLocks noGrp="1" noChangeArrowheads="1"/>
          </p:cNvSpPr>
          <p:nvPr>
            <p:ph type="sldNum" sz="quarter" idx="5"/>
          </p:nvPr>
        </p:nvSpPr>
        <p:spPr>
          <a:ln/>
        </p:spPr>
        <p:txBody>
          <a:bodyPr/>
          <a:lstStyle/>
          <a:p>
            <a:fld id="{269D21C5-61B8-43F6-B0D9-6424B2560A3B}" type="slidenum">
              <a:rPr lang="en-US" altLang="en-US"/>
              <a:pPr/>
              <a:t>14</a:t>
            </a:fld>
            <a:endParaRPr lang="en-US" altLang="en-US"/>
          </a:p>
        </p:txBody>
      </p:sp>
      <p:sp>
        <p:nvSpPr>
          <p:cNvPr id="35842" name="Rectangle 2"/>
          <p:cNvSpPr>
            <a:spLocks noChangeArrowheads="1" noTextEdit="1"/>
          </p:cNvSpPr>
          <p:nvPr>
            <p:ph type="sldImg"/>
          </p:nvPr>
        </p:nvSpPr>
        <p:spPr>
          <a:xfrm>
            <a:off x="419100" y="693738"/>
            <a:ext cx="6175375" cy="3473450"/>
          </a:xfrm>
          <a:ln w="12700" cap="flat">
            <a:solidFill>
              <a:schemeClr val="tx1"/>
            </a:solidFill>
          </a:ln>
          <a:extLst>
            <a:ext uri="{909E8E84-426E-40DD-AFC4-6F175D3DCCD1}">
              <a14:hiddenFill xmlns:a14="http://schemas.microsoft.com/office/drawing/2010/main">
                <a:noFill/>
              </a14:hiddenFill>
            </a:ext>
          </a:extLst>
        </p:spPr>
      </p:sp>
      <p:sp>
        <p:nvSpPr>
          <p:cNvPr id="35843" name="Rectangle 3"/>
          <p:cNvSpPr>
            <a:spLocks noGrp="1" noChangeArrowheads="1"/>
          </p:cNvSpPr>
          <p:nvPr>
            <p:ph type="body" idx="1"/>
          </p:nvPr>
        </p:nvSpPr>
        <p:spPr>
          <a:xfrm>
            <a:off x="934720" y="4415791"/>
            <a:ext cx="5140960" cy="4167240"/>
          </a:xfrm>
          <a:ln/>
        </p:spPr>
        <p:txBody>
          <a:bodyPr lIns="93824" tIns="46913" rIns="93824" bIns="46913"/>
          <a:lstStyle/>
          <a:p>
            <a:endParaRPr lang="en-US" altLang="en-US"/>
          </a:p>
        </p:txBody>
      </p:sp>
    </p:spTree>
    <p:extLst>
      <p:ext uri="{BB962C8B-B14F-4D97-AF65-F5344CB8AC3E}">
        <p14:creationId xmlns:p14="http://schemas.microsoft.com/office/powerpoint/2010/main" val="167658153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1031"/>
          <p:cNvSpPr>
            <a:spLocks noGrp="1" noChangeArrowheads="1"/>
          </p:cNvSpPr>
          <p:nvPr>
            <p:ph type="sldNum" sz="quarter" idx="5"/>
          </p:nvPr>
        </p:nvSpPr>
        <p:spPr>
          <a:ln/>
        </p:spPr>
        <p:txBody>
          <a:bodyPr/>
          <a:lstStyle/>
          <a:p>
            <a:fld id="{3E297989-D528-451E-A260-F590CF06EF84}" type="slidenum">
              <a:rPr lang="en-US" altLang="en-US"/>
              <a:pPr/>
              <a:t>15</a:t>
            </a:fld>
            <a:endParaRPr lang="en-US" altLang="en-US"/>
          </a:p>
        </p:txBody>
      </p:sp>
      <p:sp>
        <p:nvSpPr>
          <p:cNvPr id="46082" name="Rectangle 2"/>
          <p:cNvSpPr>
            <a:spLocks noChangeArrowheads="1" noTextEdit="1"/>
          </p:cNvSpPr>
          <p:nvPr>
            <p:ph type="sldImg"/>
          </p:nvPr>
        </p:nvSpPr>
        <p:spPr>
          <a:xfrm>
            <a:off x="419100" y="693738"/>
            <a:ext cx="6175375" cy="3473450"/>
          </a:xfrm>
          <a:ln w="12700" cap="flat">
            <a:solidFill>
              <a:schemeClr val="tx1"/>
            </a:solidFill>
          </a:ln>
          <a:extLst>
            <a:ext uri="{909E8E84-426E-40DD-AFC4-6F175D3DCCD1}">
              <a14:hiddenFill xmlns:a14="http://schemas.microsoft.com/office/drawing/2010/main">
                <a:noFill/>
              </a14:hiddenFill>
            </a:ext>
          </a:extLst>
        </p:spPr>
      </p:sp>
      <p:sp>
        <p:nvSpPr>
          <p:cNvPr id="46083" name="Rectangle 3"/>
          <p:cNvSpPr>
            <a:spLocks noGrp="1" noChangeArrowheads="1"/>
          </p:cNvSpPr>
          <p:nvPr>
            <p:ph type="body" idx="1"/>
          </p:nvPr>
        </p:nvSpPr>
        <p:spPr>
          <a:xfrm>
            <a:off x="934720" y="4415791"/>
            <a:ext cx="5140960" cy="4167240"/>
          </a:xfrm>
          <a:ln/>
        </p:spPr>
        <p:txBody>
          <a:bodyPr lIns="93824" tIns="46913" rIns="93824" bIns="46913"/>
          <a:lstStyle/>
          <a:p>
            <a:endParaRPr lang="en-US" altLang="en-US"/>
          </a:p>
        </p:txBody>
      </p:sp>
    </p:spTree>
    <p:extLst>
      <p:ext uri="{BB962C8B-B14F-4D97-AF65-F5344CB8AC3E}">
        <p14:creationId xmlns:p14="http://schemas.microsoft.com/office/powerpoint/2010/main" val="94641588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1031"/>
          <p:cNvSpPr>
            <a:spLocks noGrp="1" noChangeArrowheads="1"/>
          </p:cNvSpPr>
          <p:nvPr>
            <p:ph type="sldNum" sz="quarter" idx="5"/>
          </p:nvPr>
        </p:nvSpPr>
        <p:spPr>
          <a:ln/>
        </p:spPr>
        <p:txBody>
          <a:bodyPr/>
          <a:lstStyle/>
          <a:p>
            <a:fld id="{A00A4CBB-0492-4A84-905B-4B66C0639FCE}" type="slidenum">
              <a:rPr lang="en-US" altLang="en-US"/>
              <a:pPr/>
              <a:t>16</a:t>
            </a:fld>
            <a:endParaRPr lang="en-US" altLang="en-US"/>
          </a:p>
        </p:txBody>
      </p:sp>
      <p:sp>
        <p:nvSpPr>
          <p:cNvPr id="48130" name="Rectangle 2"/>
          <p:cNvSpPr>
            <a:spLocks noChangeArrowheads="1" noTextEdit="1"/>
          </p:cNvSpPr>
          <p:nvPr>
            <p:ph type="sldImg"/>
          </p:nvPr>
        </p:nvSpPr>
        <p:spPr>
          <a:xfrm>
            <a:off x="419100" y="693738"/>
            <a:ext cx="6175375" cy="3473450"/>
          </a:xfrm>
          <a:ln w="12700" cap="flat">
            <a:solidFill>
              <a:schemeClr val="tx1"/>
            </a:solidFill>
          </a:ln>
          <a:extLst>
            <a:ext uri="{909E8E84-426E-40DD-AFC4-6F175D3DCCD1}">
              <a14:hiddenFill xmlns:a14="http://schemas.microsoft.com/office/drawing/2010/main">
                <a:noFill/>
              </a14:hiddenFill>
            </a:ext>
          </a:extLst>
        </p:spPr>
      </p:sp>
      <p:sp>
        <p:nvSpPr>
          <p:cNvPr id="48131" name="Rectangle 3"/>
          <p:cNvSpPr>
            <a:spLocks noGrp="1" noChangeArrowheads="1"/>
          </p:cNvSpPr>
          <p:nvPr>
            <p:ph type="body" idx="1"/>
          </p:nvPr>
        </p:nvSpPr>
        <p:spPr>
          <a:xfrm>
            <a:off x="934720" y="4415791"/>
            <a:ext cx="5140960" cy="4167240"/>
          </a:xfrm>
          <a:ln/>
        </p:spPr>
        <p:txBody>
          <a:bodyPr lIns="93824" tIns="46913" rIns="93824" bIns="46913"/>
          <a:lstStyle/>
          <a:p>
            <a:endParaRPr lang="en-US" altLang="en-US"/>
          </a:p>
        </p:txBody>
      </p:sp>
    </p:spTree>
    <p:extLst>
      <p:ext uri="{BB962C8B-B14F-4D97-AF65-F5344CB8AC3E}">
        <p14:creationId xmlns:p14="http://schemas.microsoft.com/office/powerpoint/2010/main" val="233570728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1031"/>
          <p:cNvSpPr>
            <a:spLocks noGrp="1" noChangeArrowheads="1"/>
          </p:cNvSpPr>
          <p:nvPr>
            <p:ph type="sldNum" sz="quarter" idx="5"/>
          </p:nvPr>
        </p:nvSpPr>
        <p:spPr>
          <a:ln/>
        </p:spPr>
        <p:txBody>
          <a:bodyPr/>
          <a:lstStyle/>
          <a:p>
            <a:fld id="{42A85C19-52CA-48F6-A98B-5C917E07CC97}" type="slidenum">
              <a:rPr lang="en-US" altLang="en-US"/>
              <a:pPr/>
              <a:t>17</a:t>
            </a:fld>
            <a:endParaRPr lang="en-US" altLang="en-US"/>
          </a:p>
        </p:txBody>
      </p:sp>
      <p:sp>
        <p:nvSpPr>
          <p:cNvPr id="50178" name="Rectangle 2"/>
          <p:cNvSpPr>
            <a:spLocks noChangeArrowheads="1" noTextEdit="1"/>
          </p:cNvSpPr>
          <p:nvPr>
            <p:ph type="sldImg"/>
          </p:nvPr>
        </p:nvSpPr>
        <p:spPr>
          <a:xfrm>
            <a:off x="419100" y="693738"/>
            <a:ext cx="6175375" cy="3473450"/>
          </a:xfrm>
          <a:ln w="12700" cap="flat">
            <a:solidFill>
              <a:schemeClr val="tx1"/>
            </a:solidFill>
          </a:ln>
          <a:extLst>
            <a:ext uri="{909E8E84-426E-40DD-AFC4-6F175D3DCCD1}">
              <a14:hiddenFill xmlns:a14="http://schemas.microsoft.com/office/drawing/2010/main">
                <a:noFill/>
              </a14:hiddenFill>
            </a:ext>
          </a:extLst>
        </p:spPr>
      </p:sp>
      <p:sp>
        <p:nvSpPr>
          <p:cNvPr id="50179" name="Rectangle 3"/>
          <p:cNvSpPr>
            <a:spLocks noGrp="1" noChangeArrowheads="1"/>
          </p:cNvSpPr>
          <p:nvPr>
            <p:ph type="body" idx="1"/>
          </p:nvPr>
        </p:nvSpPr>
        <p:spPr>
          <a:xfrm>
            <a:off x="934720" y="4415791"/>
            <a:ext cx="5140960" cy="4167240"/>
          </a:xfrm>
          <a:ln/>
        </p:spPr>
        <p:txBody>
          <a:bodyPr lIns="93824" tIns="46913" rIns="93824" bIns="46913"/>
          <a:lstStyle/>
          <a:p>
            <a:endParaRPr lang="en-US" altLang="en-US"/>
          </a:p>
        </p:txBody>
      </p:sp>
    </p:spTree>
    <p:extLst>
      <p:ext uri="{BB962C8B-B14F-4D97-AF65-F5344CB8AC3E}">
        <p14:creationId xmlns:p14="http://schemas.microsoft.com/office/powerpoint/2010/main" val="352935621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1031"/>
          <p:cNvSpPr>
            <a:spLocks noGrp="1" noChangeArrowheads="1"/>
          </p:cNvSpPr>
          <p:nvPr>
            <p:ph type="sldNum" sz="quarter" idx="5"/>
          </p:nvPr>
        </p:nvSpPr>
        <p:spPr>
          <a:ln/>
        </p:spPr>
        <p:txBody>
          <a:bodyPr/>
          <a:lstStyle/>
          <a:p>
            <a:fld id="{63626429-147B-44BF-8B65-26268C83810D}" type="slidenum">
              <a:rPr lang="en-US" altLang="en-US"/>
              <a:pPr/>
              <a:t>18</a:t>
            </a:fld>
            <a:endParaRPr lang="en-US" altLang="en-US"/>
          </a:p>
        </p:txBody>
      </p:sp>
      <p:sp>
        <p:nvSpPr>
          <p:cNvPr id="52226" name="Rectangle 2"/>
          <p:cNvSpPr>
            <a:spLocks noChangeArrowheads="1" noTextEdit="1"/>
          </p:cNvSpPr>
          <p:nvPr>
            <p:ph type="sldImg"/>
          </p:nvPr>
        </p:nvSpPr>
        <p:spPr>
          <a:xfrm>
            <a:off x="419100" y="693738"/>
            <a:ext cx="6175375" cy="3473450"/>
          </a:xfrm>
          <a:ln w="12700" cap="flat">
            <a:solidFill>
              <a:schemeClr val="tx1"/>
            </a:solidFill>
          </a:ln>
          <a:extLst>
            <a:ext uri="{909E8E84-426E-40DD-AFC4-6F175D3DCCD1}">
              <a14:hiddenFill xmlns:a14="http://schemas.microsoft.com/office/drawing/2010/main">
                <a:noFill/>
              </a14:hiddenFill>
            </a:ext>
          </a:extLst>
        </p:spPr>
      </p:sp>
      <p:sp>
        <p:nvSpPr>
          <p:cNvPr id="52227" name="Rectangle 3"/>
          <p:cNvSpPr>
            <a:spLocks noGrp="1" noChangeArrowheads="1"/>
          </p:cNvSpPr>
          <p:nvPr>
            <p:ph type="body" idx="1"/>
          </p:nvPr>
        </p:nvSpPr>
        <p:spPr>
          <a:xfrm>
            <a:off x="934720" y="4415791"/>
            <a:ext cx="5140960" cy="4167240"/>
          </a:xfrm>
          <a:ln/>
        </p:spPr>
        <p:txBody>
          <a:bodyPr lIns="93824" tIns="46913" rIns="93824" bIns="46913"/>
          <a:lstStyle/>
          <a:p>
            <a:endParaRPr lang="en-US" altLang="en-US"/>
          </a:p>
        </p:txBody>
      </p:sp>
    </p:spTree>
    <p:extLst>
      <p:ext uri="{BB962C8B-B14F-4D97-AF65-F5344CB8AC3E}">
        <p14:creationId xmlns:p14="http://schemas.microsoft.com/office/powerpoint/2010/main" val="110127135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1031"/>
          <p:cNvSpPr>
            <a:spLocks noGrp="1" noChangeArrowheads="1"/>
          </p:cNvSpPr>
          <p:nvPr>
            <p:ph type="sldNum" sz="quarter" idx="5"/>
          </p:nvPr>
        </p:nvSpPr>
        <p:spPr>
          <a:ln/>
        </p:spPr>
        <p:txBody>
          <a:bodyPr/>
          <a:lstStyle/>
          <a:p>
            <a:fld id="{CD8146CD-6533-40FE-AAFD-9A573B2BBE08}" type="slidenum">
              <a:rPr lang="en-US" altLang="en-US"/>
              <a:pPr/>
              <a:t>19</a:t>
            </a:fld>
            <a:endParaRPr lang="en-US" altLang="en-US"/>
          </a:p>
        </p:txBody>
      </p:sp>
      <p:sp>
        <p:nvSpPr>
          <p:cNvPr id="60418" name="Rectangle 2"/>
          <p:cNvSpPr>
            <a:spLocks noChangeArrowheads="1" noTextEdit="1"/>
          </p:cNvSpPr>
          <p:nvPr>
            <p:ph type="sldImg"/>
          </p:nvPr>
        </p:nvSpPr>
        <p:spPr>
          <a:xfrm>
            <a:off x="419100" y="693738"/>
            <a:ext cx="6175375" cy="3473450"/>
          </a:xfrm>
          <a:ln w="12700" cap="flat">
            <a:solidFill>
              <a:schemeClr val="tx1"/>
            </a:solidFill>
          </a:ln>
          <a:extLst>
            <a:ext uri="{909E8E84-426E-40DD-AFC4-6F175D3DCCD1}">
              <a14:hiddenFill xmlns:a14="http://schemas.microsoft.com/office/drawing/2010/main">
                <a:noFill/>
              </a14:hiddenFill>
            </a:ext>
          </a:extLst>
        </p:spPr>
      </p:sp>
      <p:sp>
        <p:nvSpPr>
          <p:cNvPr id="60419" name="Rectangle 3"/>
          <p:cNvSpPr>
            <a:spLocks noGrp="1" noChangeArrowheads="1"/>
          </p:cNvSpPr>
          <p:nvPr>
            <p:ph type="body" idx="1"/>
          </p:nvPr>
        </p:nvSpPr>
        <p:spPr>
          <a:xfrm>
            <a:off x="934720" y="4415791"/>
            <a:ext cx="5140960" cy="4167240"/>
          </a:xfrm>
          <a:ln/>
        </p:spPr>
        <p:txBody>
          <a:bodyPr lIns="93824" tIns="46913" rIns="93824" bIns="46913"/>
          <a:lstStyle/>
          <a:p>
            <a:endParaRPr lang="en-US" altLang="en-US"/>
          </a:p>
        </p:txBody>
      </p:sp>
    </p:spTree>
    <p:extLst>
      <p:ext uri="{BB962C8B-B14F-4D97-AF65-F5344CB8AC3E}">
        <p14:creationId xmlns:p14="http://schemas.microsoft.com/office/powerpoint/2010/main" val="283658317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1031"/>
          <p:cNvSpPr>
            <a:spLocks noGrp="1" noChangeArrowheads="1"/>
          </p:cNvSpPr>
          <p:nvPr>
            <p:ph type="sldNum" sz="quarter" idx="5"/>
          </p:nvPr>
        </p:nvSpPr>
        <p:spPr>
          <a:ln/>
        </p:spPr>
        <p:txBody>
          <a:bodyPr/>
          <a:lstStyle/>
          <a:p>
            <a:fld id="{2F54ECBC-F018-4044-95C2-96546DD67076}" type="slidenum">
              <a:rPr lang="en-US" altLang="en-US"/>
              <a:pPr/>
              <a:t>20</a:t>
            </a:fld>
            <a:endParaRPr lang="en-US" altLang="en-US"/>
          </a:p>
        </p:txBody>
      </p:sp>
      <p:sp>
        <p:nvSpPr>
          <p:cNvPr id="62466" name="Rectangle 2"/>
          <p:cNvSpPr>
            <a:spLocks noChangeArrowheads="1" noTextEdit="1"/>
          </p:cNvSpPr>
          <p:nvPr>
            <p:ph type="sldImg"/>
          </p:nvPr>
        </p:nvSpPr>
        <p:spPr>
          <a:xfrm>
            <a:off x="419100" y="693738"/>
            <a:ext cx="6175375" cy="3473450"/>
          </a:xfrm>
          <a:ln w="12700" cap="flat">
            <a:solidFill>
              <a:schemeClr val="tx1"/>
            </a:solidFill>
          </a:ln>
          <a:extLst>
            <a:ext uri="{909E8E84-426E-40DD-AFC4-6F175D3DCCD1}">
              <a14:hiddenFill xmlns:a14="http://schemas.microsoft.com/office/drawing/2010/main">
                <a:noFill/>
              </a14:hiddenFill>
            </a:ext>
          </a:extLst>
        </p:spPr>
      </p:sp>
      <p:sp>
        <p:nvSpPr>
          <p:cNvPr id="62467" name="Rectangle 3"/>
          <p:cNvSpPr>
            <a:spLocks noGrp="1" noChangeArrowheads="1"/>
          </p:cNvSpPr>
          <p:nvPr>
            <p:ph type="body" idx="1"/>
          </p:nvPr>
        </p:nvSpPr>
        <p:spPr>
          <a:xfrm>
            <a:off x="934720" y="4415791"/>
            <a:ext cx="5140960" cy="4167240"/>
          </a:xfrm>
          <a:ln/>
        </p:spPr>
        <p:txBody>
          <a:bodyPr lIns="93824" tIns="46913" rIns="93824" bIns="46913"/>
          <a:lstStyle/>
          <a:p>
            <a:endParaRPr lang="en-US" altLang="en-US"/>
          </a:p>
        </p:txBody>
      </p:sp>
    </p:spTree>
    <p:extLst>
      <p:ext uri="{BB962C8B-B14F-4D97-AF65-F5344CB8AC3E}">
        <p14:creationId xmlns:p14="http://schemas.microsoft.com/office/powerpoint/2010/main" val="44210942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1031"/>
          <p:cNvSpPr>
            <a:spLocks noGrp="1" noChangeArrowheads="1"/>
          </p:cNvSpPr>
          <p:nvPr>
            <p:ph type="sldNum" sz="quarter" idx="5"/>
          </p:nvPr>
        </p:nvSpPr>
        <p:spPr>
          <a:ln/>
        </p:spPr>
        <p:txBody>
          <a:bodyPr/>
          <a:lstStyle/>
          <a:p>
            <a:fld id="{BAA02D19-B296-463B-A185-1AFAB6D8BD87}" type="slidenum">
              <a:rPr lang="en-US" altLang="en-US"/>
              <a:pPr/>
              <a:t>3</a:t>
            </a:fld>
            <a:endParaRPr lang="en-US" altLang="en-US"/>
          </a:p>
        </p:txBody>
      </p:sp>
      <p:sp>
        <p:nvSpPr>
          <p:cNvPr id="13314" name="Rectangle 2"/>
          <p:cNvSpPr>
            <a:spLocks noChangeArrowheads="1" noTextEdit="1"/>
          </p:cNvSpPr>
          <p:nvPr>
            <p:ph type="sldImg"/>
          </p:nvPr>
        </p:nvSpPr>
        <p:spPr>
          <a:xfrm>
            <a:off x="419100" y="693738"/>
            <a:ext cx="6175375" cy="3473450"/>
          </a:xfrm>
          <a:ln w="12700" cap="flat">
            <a:solidFill>
              <a:schemeClr val="tx1"/>
            </a:solidFill>
          </a:ln>
          <a:extLst>
            <a:ext uri="{909E8E84-426E-40DD-AFC4-6F175D3DCCD1}">
              <a14:hiddenFill xmlns:a14="http://schemas.microsoft.com/office/drawing/2010/main">
                <a:noFill/>
              </a14:hiddenFill>
            </a:ext>
          </a:extLst>
        </p:spPr>
      </p:sp>
      <p:sp>
        <p:nvSpPr>
          <p:cNvPr id="13315" name="Rectangle 3"/>
          <p:cNvSpPr>
            <a:spLocks noGrp="1" noChangeArrowheads="1"/>
          </p:cNvSpPr>
          <p:nvPr>
            <p:ph type="body" idx="1"/>
          </p:nvPr>
        </p:nvSpPr>
        <p:spPr>
          <a:xfrm>
            <a:off x="934720" y="4415791"/>
            <a:ext cx="5140960" cy="4167240"/>
          </a:xfrm>
          <a:ln/>
        </p:spPr>
        <p:txBody>
          <a:bodyPr lIns="93824" tIns="46913" rIns="93824" bIns="46913"/>
          <a:lstStyle/>
          <a:p>
            <a:endParaRPr lang="en-US" altLang="en-US"/>
          </a:p>
        </p:txBody>
      </p:sp>
    </p:spTree>
    <p:extLst>
      <p:ext uri="{BB962C8B-B14F-4D97-AF65-F5344CB8AC3E}">
        <p14:creationId xmlns:p14="http://schemas.microsoft.com/office/powerpoint/2010/main" val="306984235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015AE8B-35B1-4CAD-AE5E-8BB8134F58EA}" type="slidenum">
              <a:rPr lang="en-US" altLang="en-US"/>
              <a:pPr/>
              <a:t>21</a:t>
            </a:fld>
            <a:endParaRPr lang="en-US" altLang="en-US"/>
          </a:p>
        </p:txBody>
      </p:sp>
      <p:sp>
        <p:nvSpPr>
          <p:cNvPr id="15362" name="Rectangle 2"/>
          <p:cNvSpPr>
            <a:spLocks noChangeArrowheads="1" noTextEdit="1"/>
          </p:cNvSpPr>
          <p:nvPr>
            <p:ph type="sldImg"/>
          </p:nvPr>
        </p:nvSpPr>
        <p:spPr>
          <a:xfrm>
            <a:off x="406400" y="696913"/>
            <a:ext cx="6197600" cy="3486150"/>
          </a:xfrm>
          <a:ln w="12700" cap="flat">
            <a:solidFill>
              <a:schemeClr val="tx1"/>
            </a:solidFill>
          </a:ln>
          <a:extLst>
            <a:ext uri="{909E8E84-426E-40DD-AFC4-6F175D3DCCD1}">
              <a14:hiddenFill xmlns:a14="http://schemas.microsoft.com/office/drawing/2010/main">
                <a:noFill/>
              </a14:hiddenFill>
            </a:ext>
          </a:extLst>
        </p:spPr>
      </p:sp>
      <p:sp>
        <p:nvSpPr>
          <p:cNvPr id="15363" name="Rectangle 3"/>
          <p:cNvSpPr>
            <a:spLocks noGrp="1" noChangeArrowheads="1"/>
          </p:cNvSpPr>
          <p:nvPr>
            <p:ph type="body" idx="1"/>
          </p:nvPr>
        </p:nvSpPr>
        <p:spPr>
          <a:ln/>
        </p:spPr>
        <p:txBody>
          <a:bodyPr lIns="93824" tIns="46913" rIns="93824" bIns="46913"/>
          <a:lstStyle/>
          <a:p>
            <a:endParaRPr lang="en-US" altLang="en-US"/>
          </a:p>
        </p:txBody>
      </p:sp>
    </p:spTree>
    <p:extLst>
      <p:ext uri="{BB962C8B-B14F-4D97-AF65-F5344CB8AC3E}">
        <p14:creationId xmlns:p14="http://schemas.microsoft.com/office/powerpoint/2010/main" val="87400981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E62842A-12CF-42C4-AA1C-6E70C07E48D6}" type="slidenum">
              <a:rPr lang="en-US" altLang="en-US"/>
              <a:pPr/>
              <a:t>22</a:t>
            </a:fld>
            <a:endParaRPr lang="en-US" altLang="en-US"/>
          </a:p>
        </p:txBody>
      </p:sp>
      <p:sp>
        <p:nvSpPr>
          <p:cNvPr id="19458" name="Rectangle 2"/>
          <p:cNvSpPr>
            <a:spLocks noChangeArrowheads="1" noTextEdit="1"/>
          </p:cNvSpPr>
          <p:nvPr>
            <p:ph type="sldImg"/>
          </p:nvPr>
        </p:nvSpPr>
        <p:spPr>
          <a:xfrm>
            <a:off x="406400" y="696913"/>
            <a:ext cx="6197600" cy="3486150"/>
          </a:xfrm>
          <a:ln w="12700" cap="flat">
            <a:solidFill>
              <a:schemeClr val="tx1"/>
            </a:solidFill>
          </a:ln>
          <a:extLst>
            <a:ext uri="{909E8E84-426E-40DD-AFC4-6F175D3DCCD1}">
              <a14:hiddenFill xmlns:a14="http://schemas.microsoft.com/office/drawing/2010/main">
                <a:noFill/>
              </a14:hiddenFill>
            </a:ext>
          </a:extLst>
        </p:spPr>
      </p:sp>
      <p:sp>
        <p:nvSpPr>
          <p:cNvPr id="19459" name="Rectangle 3"/>
          <p:cNvSpPr>
            <a:spLocks noGrp="1" noChangeArrowheads="1"/>
          </p:cNvSpPr>
          <p:nvPr>
            <p:ph type="body" idx="1"/>
          </p:nvPr>
        </p:nvSpPr>
        <p:spPr>
          <a:ln/>
        </p:spPr>
        <p:txBody>
          <a:bodyPr lIns="93824" tIns="46913" rIns="93824" bIns="46913"/>
          <a:lstStyle/>
          <a:p>
            <a:endParaRPr lang="en-US" altLang="en-US"/>
          </a:p>
        </p:txBody>
      </p:sp>
    </p:spTree>
    <p:extLst>
      <p:ext uri="{BB962C8B-B14F-4D97-AF65-F5344CB8AC3E}">
        <p14:creationId xmlns:p14="http://schemas.microsoft.com/office/powerpoint/2010/main" val="250439254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6622C46-A6F9-4D43-9B31-9D5E1BFEA044}" type="slidenum">
              <a:rPr lang="en-US" altLang="en-US"/>
              <a:pPr/>
              <a:t>23</a:t>
            </a:fld>
            <a:endParaRPr lang="en-US" altLang="en-US"/>
          </a:p>
        </p:txBody>
      </p:sp>
      <p:sp>
        <p:nvSpPr>
          <p:cNvPr id="21506" name="Rectangle 2"/>
          <p:cNvSpPr>
            <a:spLocks noChangeArrowheads="1" noTextEdit="1"/>
          </p:cNvSpPr>
          <p:nvPr>
            <p:ph type="sldImg"/>
          </p:nvPr>
        </p:nvSpPr>
        <p:spPr>
          <a:xfrm>
            <a:off x="406400" y="696913"/>
            <a:ext cx="6197600" cy="3486150"/>
          </a:xfrm>
          <a:ln w="12700" cap="flat">
            <a:solidFill>
              <a:schemeClr val="tx1"/>
            </a:solidFill>
          </a:ln>
          <a:extLst>
            <a:ext uri="{909E8E84-426E-40DD-AFC4-6F175D3DCCD1}">
              <a14:hiddenFill xmlns:a14="http://schemas.microsoft.com/office/drawing/2010/main">
                <a:noFill/>
              </a14:hiddenFill>
            </a:ext>
          </a:extLst>
        </p:spPr>
      </p:sp>
      <p:sp>
        <p:nvSpPr>
          <p:cNvPr id="21507" name="Rectangle 3"/>
          <p:cNvSpPr>
            <a:spLocks noGrp="1" noChangeArrowheads="1"/>
          </p:cNvSpPr>
          <p:nvPr>
            <p:ph type="body" idx="1"/>
          </p:nvPr>
        </p:nvSpPr>
        <p:spPr>
          <a:ln/>
        </p:spPr>
        <p:txBody>
          <a:bodyPr lIns="93824" tIns="46913" rIns="93824" bIns="46913"/>
          <a:lstStyle/>
          <a:p>
            <a:endParaRPr lang="en-US" altLang="en-US"/>
          </a:p>
        </p:txBody>
      </p:sp>
    </p:spTree>
    <p:extLst>
      <p:ext uri="{BB962C8B-B14F-4D97-AF65-F5344CB8AC3E}">
        <p14:creationId xmlns:p14="http://schemas.microsoft.com/office/powerpoint/2010/main" val="288773325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6D3D6BB-CB67-476E-98F8-DA746BC1AEFE}" type="slidenum">
              <a:rPr lang="en-US" altLang="en-US"/>
              <a:pPr/>
              <a:t>24</a:t>
            </a:fld>
            <a:endParaRPr lang="en-US" altLang="en-US"/>
          </a:p>
        </p:txBody>
      </p:sp>
      <p:sp>
        <p:nvSpPr>
          <p:cNvPr id="25602" name="Rectangle 2"/>
          <p:cNvSpPr>
            <a:spLocks noChangeArrowheads="1" noTextEdit="1"/>
          </p:cNvSpPr>
          <p:nvPr>
            <p:ph type="sldImg"/>
          </p:nvPr>
        </p:nvSpPr>
        <p:spPr>
          <a:xfrm>
            <a:off x="406400" y="696913"/>
            <a:ext cx="6197600" cy="3486150"/>
          </a:xfrm>
          <a:ln w="12700" cap="flat">
            <a:solidFill>
              <a:schemeClr val="tx1"/>
            </a:solidFill>
          </a:ln>
          <a:extLst>
            <a:ext uri="{909E8E84-426E-40DD-AFC4-6F175D3DCCD1}">
              <a14:hiddenFill xmlns:a14="http://schemas.microsoft.com/office/drawing/2010/main">
                <a:noFill/>
              </a14:hiddenFill>
            </a:ext>
          </a:extLst>
        </p:spPr>
      </p:sp>
      <p:sp>
        <p:nvSpPr>
          <p:cNvPr id="25603" name="Rectangle 3"/>
          <p:cNvSpPr>
            <a:spLocks noGrp="1" noChangeArrowheads="1"/>
          </p:cNvSpPr>
          <p:nvPr>
            <p:ph type="body" idx="1"/>
          </p:nvPr>
        </p:nvSpPr>
        <p:spPr>
          <a:ln/>
        </p:spPr>
        <p:txBody>
          <a:bodyPr lIns="93824" tIns="46913" rIns="93824" bIns="46913"/>
          <a:lstStyle/>
          <a:p>
            <a:endParaRPr lang="en-US" altLang="en-US"/>
          </a:p>
        </p:txBody>
      </p:sp>
    </p:spTree>
    <p:extLst>
      <p:ext uri="{BB962C8B-B14F-4D97-AF65-F5344CB8AC3E}">
        <p14:creationId xmlns:p14="http://schemas.microsoft.com/office/powerpoint/2010/main" val="376895997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3A53C45-90C5-425E-A31E-8725B5CE304C}" type="slidenum">
              <a:rPr lang="en-US" altLang="en-US"/>
              <a:pPr/>
              <a:t>25</a:t>
            </a:fld>
            <a:endParaRPr lang="en-US" altLang="en-US"/>
          </a:p>
        </p:txBody>
      </p:sp>
      <p:sp>
        <p:nvSpPr>
          <p:cNvPr id="31746" name="Rectangle 2"/>
          <p:cNvSpPr>
            <a:spLocks noChangeArrowheads="1" noTextEdit="1"/>
          </p:cNvSpPr>
          <p:nvPr>
            <p:ph type="sldImg"/>
          </p:nvPr>
        </p:nvSpPr>
        <p:spPr>
          <a:xfrm>
            <a:off x="406400" y="696913"/>
            <a:ext cx="6197600" cy="3486150"/>
          </a:xfrm>
          <a:ln w="12700" cap="flat">
            <a:solidFill>
              <a:schemeClr val="tx1"/>
            </a:solidFill>
          </a:ln>
          <a:extLst>
            <a:ext uri="{909E8E84-426E-40DD-AFC4-6F175D3DCCD1}">
              <a14:hiddenFill xmlns:a14="http://schemas.microsoft.com/office/drawing/2010/main">
                <a:noFill/>
              </a14:hiddenFill>
            </a:ext>
          </a:extLst>
        </p:spPr>
      </p:sp>
      <p:sp>
        <p:nvSpPr>
          <p:cNvPr id="31747" name="Rectangle 3"/>
          <p:cNvSpPr>
            <a:spLocks noGrp="1" noChangeArrowheads="1"/>
          </p:cNvSpPr>
          <p:nvPr>
            <p:ph type="body" idx="1"/>
          </p:nvPr>
        </p:nvSpPr>
        <p:spPr>
          <a:ln/>
        </p:spPr>
        <p:txBody>
          <a:bodyPr lIns="93824" tIns="46913" rIns="93824" bIns="46913"/>
          <a:lstStyle/>
          <a:p>
            <a:endParaRPr lang="en-US" altLang="en-US"/>
          </a:p>
        </p:txBody>
      </p:sp>
    </p:spTree>
    <p:extLst>
      <p:ext uri="{BB962C8B-B14F-4D97-AF65-F5344CB8AC3E}">
        <p14:creationId xmlns:p14="http://schemas.microsoft.com/office/powerpoint/2010/main" val="312623271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D76EA12-5B22-400C-BE6A-9BA5BA03F680}" type="slidenum">
              <a:rPr lang="en-US" altLang="en-US"/>
              <a:pPr/>
              <a:t>26</a:t>
            </a:fld>
            <a:endParaRPr lang="en-US" altLang="en-US"/>
          </a:p>
        </p:txBody>
      </p:sp>
      <p:sp>
        <p:nvSpPr>
          <p:cNvPr id="37890" name="Rectangle 2"/>
          <p:cNvSpPr>
            <a:spLocks noChangeArrowheads="1" noTextEdit="1"/>
          </p:cNvSpPr>
          <p:nvPr>
            <p:ph type="sldImg"/>
          </p:nvPr>
        </p:nvSpPr>
        <p:spPr>
          <a:xfrm>
            <a:off x="419100" y="703263"/>
            <a:ext cx="6172200" cy="3471862"/>
          </a:xfrm>
          <a:ln w="12700" cap="flat">
            <a:solidFill>
              <a:schemeClr val="tx1"/>
            </a:solidFill>
          </a:ln>
          <a:extLst>
            <a:ext uri="{909E8E84-426E-40DD-AFC4-6F175D3DCCD1}">
              <a14:hiddenFill xmlns:a14="http://schemas.microsoft.com/office/drawing/2010/main">
                <a:noFill/>
              </a14:hiddenFill>
            </a:ext>
          </a:extLst>
        </p:spPr>
      </p:sp>
      <p:sp>
        <p:nvSpPr>
          <p:cNvPr id="37891" name="Rectangle 3"/>
          <p:cNvSpPr>
            <a:spLocks noGrp="1" noChangeArrowheads="1"/>
          </p:cNvSpPr>
          <p:nvPr>
            <p:ph type="body" idx="1"/>
          </p:nvPr>
        </p:nvSpPr>
        <p:spPr>
          <a:xfrm>
            <a:off x="934720" y="4414177"/>
            <a:ext cx="5140960" cy="4184993"/>
          </a:xfrm>
          <a:ln/>
        </p:spPr>
        <p:txBody>
          <a:bodyPr lIns="92207" tIns="45295" rIns="92207" bIns="45295"/>
          <a:lstStyle/>
          <a:p>
            <a:endParaRPr lang="en-US" altLang="en-US"/>
          </a:p>
        </p:txBody>
      </p:sp>
    </p:spTree>
    <p:extLst>
      <p:ext uri="{BB962C8B-B14F-4D97-AF65-F5344CB8AC3E}">
        <p14:creationId xmlns:p14="http://schemas.microsoft.com/office/powerpoint/2010/main" val="279457539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C059E73-1EC7-4168-ABB6-A4C681925C6B}" type="slidenum">
              <a:rPr lang="en-US" altLang="en-US"/>
              <a:pPr/>
              <a:t>27</a:t>
            </a:fld>
            <a:endParaRPr lang="en-US" altLang="en-US"/>
          </a:p>
        </p:txBody>
      </p:sp>
      <p:sp>
        <p:nvSpPr>
          <p:cNvPr id="66562" name="Rectangle 2"/>
          <p:cNvSpPr>
            <a:spLocks noChangeArrowheads="1" noTextEdit="1"/>
          </p:cNvSpPr>
          <p:nvPr>
            <p:ph type="sldImg"/>
          </p:nvPr>
        </p:nvSpPr>
        <p:spPr>
          <a:xfrm>
            <a:off x="406400" y="696913"/>
            <a:ext cx="6197600" cy="3486150"/>
          </a:xfrm>
          <a:ln w="12700" cap="flat">
            <a:solidFill>
              <a:schemeClr val="tx1"/>
            </a:solidFill>
          </a:ln>
          <a:extLst>
            <a:ext uri="{909E8E84-426E-40DD-AFC4-6F175D3DCCD1}">
              <a14:hiddenFill xmlns:a14="http://schemas.microsoft.com/office/drawing/2010/main">
                <a:noFill/>
              </a14:hiddenFill>
            </a:ext>
          </a:extLst>
        </p:spPr>
      </p:sp>
      <p:sp>
        <p:nvSpPr>
          <p:cNvPr id="66563" name="Rectangle 3"/>
          <p:cNvSpPr>
            <a:spLocks noGrp="1" noChangeArrowheads="1"/>
          </p:cNvSpPr>
          <p:nvPr>
            <p:ph type="body" idx="1"/>
          </p:nvPr>
        </p:nvSpPr>
        <p:spPr>
          <a:ln/>
        </p:spPr>
        <p:txBody>
          <a:bodyPr lIns="93824" tIns="46913" rIns="93824" bIns="46913"/>
          <a:lstStyle/>
          <a:p>
            <a:endParaRPr lang="en-US" altLang="en-US"/>
          </a:p>
        </p:txBody>
      </p:sp>
    </p:spTree>
    <p:extLst>
      <p:ext uri="{BB962C8B-B14F-4D97-AF65-F5344CB8AC3E}">
        <p14:creationId xmlns:p14="http://schemas.microsoft.com/office/powerpoint/2010/main" val="712903598"/>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18E8D2F-5605-4AB4-808E-158B30F4D520}" type="slidenum">
              <a:rPr lang="en-US" altLang="en-US"/>
              <a:pPr/>
              <a:t>28</a:t>
            </a:fld>
            <a:endParaRPr lang="en-US" altLang="en-US"/>
          </a:p>
        </p:txBody>
      </p:sp>
      <p:sp>
        <p:nvSpPr>
          <p:cNvPr id="70658" name="Rectangle 2"/>
          <p:cNvSpPr>
            <a:spLocks noGrp="1" noChangeArrowheads="1"/>
          </p:cNvSpPr>
          <p:nvPr>
            <p:ph type="body" idx="1"/>
          </p:nvPr>
        </p:nvSpPr>
        <p:spPr>
          <a:noFill/>
          <a:ln/>
        </p:spPr>
        <p:txBody>
          <a:bodyPr lIns="93824" tIns="46913" rIns="93824" bIns="46913"/>
          <a:lstStyle/>
          <a:p>
            <a:r>
              <a:rPr lang="en-US" altLang="en-US"/>
              <a:t>Conventional Product Adoption Life Cycle:</a:t>
            </a:r>
          </a:p>
          <a:p>
            <a:endParaRPr lang="en-US" altLang="en-US"/>
          </a:p>
          <a:p>
            <a:pPr>
              <a:buFontTx/>
              <a:buChar char="•"/>
            </a:pPr>
            <a:r>
              <a:rPr lang="en-US" altLang="en-US"/>
              <a:t>Five types of customers who will end up adopting a product</a:t>
            </a:r>
          </a:p>
          <a:p>
            <a:pPr>
              <a:buFontTx/>
              <a:buChar char="•"/>
            </a:pPr>
            <a:r>
              <a:rPr lang="en-US" altLang="en-US"/>
              <a:t>INNOVATORS (2.5%):  People who are the first to adopt a product.  They are trend-setting, risk-taking, and are not typical consumers.  Example:  See a movie first weekend it’s out or in a preview.</a:t>
            </a:r>
          </a:p>
          <a:p>
            <a:pPr>
              <a:buFontTx/>
              <a:buChar char="•"/>
            </a:pPr>
            <a:r>
              <a:rPr lang="en-US" altLang="en-US"/>
              <a:t>EARLY ADOPTERS (13.5%):  People who are among the first but not as risk-taking.  They adopt ideas early but with consideration, and they enjoy roles as opinion leaders.  They spread the word about the product.  Example:  See a movie the first week of its release.</a:t>
            </a:r>
          </a:p>
          <a:p>
            <a:pPr>
              <a:buFontTx/>
              <a:buChar char="•"/>
            </a:pPr>
            <a:r>
              <a:rPr lang="en-US" altLang="en-US"/>
              <a:t>EARLY MAJORITY (34%):  Deliberate customers; adopt earlier than most customers but are not leaders.  Example:  See a movie after a few weeks, after reading all the reviews and getting recommendations from early adopters.</a:t>
            </a:r>
          </a:p>
          <a:p>
            <a:pPr>
              <a:buFontTx/>
              <a:buChar char="•"/>
            </a:pPr>
            <a:r>
              <a:rPr lang="en-US" altLang="en-US"/>
              <a:t>LATE MAJORITY (34%):  Skeptical customers, will only adopt an idea if the majority of people have tried it.  Example:  See a movie after it has been nominated for an Oscar.</a:t>
            </a:r>
          </a:p>
          <a:p>
            <a:pPr>
              <a:buFontTx/>
              <a:buChar char="•"/>
            </a:pPr>
            <a:r>
              <a:rPr lang="en-US" altLang="en-US"/>
              <a:t>LAGGARDS (16%):  Tradition-bound, suspicious of change; will adopt an idea only after it has been around long enough.  Example:  See a movie after it has come out on video.</a:t>
            </a:r>
          </a:p>
        </p:txBody>
      </p:sp>
      <p:sp>
        <p:nvSpPr>
          <p:cNvPr id="70659" name="Rectangle 3"/>
          <p:cNvSpPr>
            <a:spLocks noChangeArrowheads="1" noTextEdit="1"/>
          </p:cNvSpPr>
          <p:nvPr>
            <p:ph type="sldImg"/>
          </p:nvPr>
        </p:nvSpPr>
        <p:spPr>
          <a:xfrm>
            <a:off x="417513" y="703263"/>
            <a:ext cx="6175375" cy="3473450"/>
          </a:xfrm>
          <a:ln w="12700" cap="flat">
            <a:solidFill>
              <a:schemeClr val="tx1"/>
            </a:solidFill>
          </a:ln>
          <a:extLst>
            <a:ext uri="{909E8E84-426E-40DD-AFC4-6F175D3DCCD1}">
              <a14:hiddenFill xmlns:a14="http://schemas.microsoft.com/office/drawing/2010/main">
                <a:noFill/>
              </a14:hiddenFill>
            </a:ext>
          </a:extLst>
        </p:spPr>
      </p:sp>
    </p:spTree>
    <p:extLst>
      <p:ext uri="{BB962C8B-B14F-4D97-AF65-F5344CB8AC3E}">
        <p14:creationId xmlns:p14="http://schemas.microsoft.com/office/powerpoint/2010/main" val="1278269544"/>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AAFC70C-0D0E-45F1-94AB-C3D332BE391B}" type="slidenum">
              <a:rPr lang="en-US" altLang="en-US"/>
              <a:pPr/>
              <a:t>29</a:t>
            </a:fld>
            <a:endParaRPr lang="en-US" altLang="en-US"/>
          </a:p>
        </p:txBody>
      </p:sp>
      <p:sp>
        <p:nvSpPr>
          <p:cNvPr id="121858" name="Rectangle 2"/>
          <p:cNvSpPr>
            <a:spLocks noChangeArrowheads="1" noTextEdit="1"/>
          </p:cNvSpPr>
          <p:nvPr>
            <p:ph type="sldImg"/>
          </p:nvPr>
        </p:nvSpPr>
        <p:spPr>
          <a:xfrm>
            <a:off x="406400" y="696913"/>
            <a:ext cx="6197600" cy="3486150"/>
          </a:xfrm>
          <a:ln w="12700" cap="flat">
            <a:solidFill>
              <a:schemeClr val="tx1"/>
            </a:solidFill>
          </a:ln>
          <a:extLst>
            <a:ext uri="{909E8E84-426E-40DD-AFC4-6F175D3DCCD1}">
              <a14:hiddenFill xmlns:a14="http://schemas.microsoft.com/office/drawing/2010/main">
                <a:noFill/>
              </a14:hiddenFill>
            </a:ext>
          </a:extLst>
        </p:spPr>
      </p:sp>
      <p:sp>
        <p:nvSpPr>
          <p:cNvPr id="121859" name="Rectangle 3"/>
          <p:cNvSpPr>
            <a:spLocks noGrp="1" noChangeArrowheads="1"/>
          </p:cNvSpPr>
          <p:nvPr>
            <p:ph type="body" idx="1"/>
          </p:nvPr>
        </p:nvSpPr>
        <p:spPr>
          <a:ln/>
        </p:spPr>
        <p:txBody>
          <a:bodyPr lIns="93824" tIns="46913" rIns="93824" bIns="46913"/>
          <a:lstStyle/>
          <a:p>
            <a:endParaRPr lang="en-US" altLang="en-US"/>
          </a:p>
        </p:txBody>
      </p:sp>
    </p:spTree>
    <p:extLst>
      <p:ext uri="{BB962C8B-B14F-4D97-AF65-F5344CB8AC3E}">
        <p14:creationId xmlns:p14="http://schemas.microsoft.com/office/powerpoint/2010/main" val="1347697875"/>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94F1A08-BA5A-4F03-91EB-E656E0B7E347}" type="slidenum">
              <a:rPr lang="en-US" altLang="en-US"/>
              <a:pPr/>
              <a:t>30</a:t>
            </a:fld>
            <a:endParaRPr lang="en-US" altLang="en-US"/>
          </a:p>
        </p:txBody>
      </p:sp>
      <p:sp>
        <p:nvSpPr>
          <p:cNvPr id="144386" name="Rectangle 2"/>
          <p:cNvSpPr>
            <a:spLocks noChangeArrowheads="1" noTextEdit="1"/>
          </p:cNvSpPr>
          <p:nvPr>
            <p:ph type="sldImg"/>
          </p:nvPr>
        </p:nvSpPr>
        <p:spPr>
          <a:xfrm>
            <a:off x="406400" y="696913"/>
            <a:ext cx="6197600" cy="3486150"/>
          </a:xfrm>
          <a:ln w="12700" cap="flat">
            <a:solidFill>
              <a:schemeClr val="tx1"/>
            </a:solidFill>
          </a:ln>
          <a:extLst>
            <a:ext uri="{909E8E84-426E-40DD-AFC4-6F175D3DCCD1}">
              <a14:hiddenFill xmlns:a14="http://schemas.microsoft.com/office/drawing/2010/main">
                <a:noFill/>
              </a14:hiddenFill>
            </a:ext>
          </a:extLst>
        </p:spPr>
      </p:sp>
      <p:sp>
        <p:nvSpPr>
          <p:cNvPr id="144387" name="Rectangle 3"/>
          <p:cNvSpPr>
            <a:spLocks noGrp="1" noChangeArrowheads="1"/>
          </p:cNvSpPr>
          <p:nvPr>
            <p:ph type="body" idx="1"/>
          </p:nvPr>
        </p:nvSpPr>
        <p:spPr>
          <a:ln/>
        </p:spPr>
        <p:txBody>
          <a:bodyPr lIns="93824" tIns="46913" rIns="93824" bIns="46913"/>
          <a:lstStyle/>
          <a:p>
            <a:endParaRPr lang="en-US" altLang="en-US"/>
          </a:p>
        </p:txBody>
      </p:sp>
    </p:spTree>
    <p:extLst>
      <p:ext uri="{BB962C8B-B14F-4D97-AF65-F5344CB8AC3E}">
        <p14:creationId xmlns:p14="http://schemas.microsoft.com/office/powerpoint/2010/main" val="282293816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1031"/>
          <p:cNvSpPr>
            <a:spLocks noGrp="1" noChangeArrowheads="1"/>
          </p:cNvSpPr>
          <p:nvPr>
            <p:ph type="sldNum" sz="quarter" idx="5"/>
          </p:nvPr>
        </p:nvSpPr>
        <p:spPr>
          <a:ln/>
        </p:spPr>
        <p:txBody>
          <a:bodyPr/>
          <a:lstStyle/>
          <a:p>
            <a:fld id="{57D744D1-21E0-402A-A41E-067B1743CFEA}" type="slidenum">
              <a:rPr lang="en-US" altLang="en-US"/>
              <a:pPr/>
              <a:t>4</a:t>
            </a:fld>
            <a:endParaRPr lang="en-US" altLang="en-US"/>
          </a:p>
        </p:txBody>
      </p:sp>
      <p:sp>
        <p:nvSpPr>
          <p:cNvPr id="15362" name="Rectangle 2"/>
          <p:cNvSpPr>
            <a:spLocks noChangeArrowheads="1" noTextEdit="1"/>
          </p:cNvSpPr>
          <p:nvPr>
            <p:ph type="sldImg"/>
          </p:nvPr>
        </p:nvSpPr>
        <p:spPr>
          <a:xfrm>
            <a:off x="419100" y="693738"/>
            <a:ext cx="6175375" cy="3473450"/>
          </a:xfrm>
          <a:ln w="12700" cap="flat">
            <a:solidFill>
              <a:schemeClr val="tx1"/>
            </a:solidFill>
          </a:ln>
          <a:extLst>
            <a:ext uri="{909E8E84-426E-40DD-AFC4-6F175D3DCCD1}">
              <a14:hiddenFill xmlns:a14="http://schemas.microsoft.com/office/drawing/2010/main">
                <a:noFill/>
              </a14:hiddenFill>
            </a:ext>
          </a:extLst>
        </p:spPr>
      </p:sp>
      <p:sp>
        <p:nvSpPr>
          <p:cNvPr id="15363" name="Rectangle 3"/>
          <p:cNvSpPr>
            <a:spLocks noGrp="1" noChangeArrowheads="1"/>
          </p:cNvSpPr>
          <p:nvPr>
            <p:ph type="body" idx="1"/>
          </p:nvPr>
        </p:nvSpPr>
        <p:spPr>
          <a:xfrm>
            <a:off x="934720" y="4415791"/>
            <a:ext cx="5140960" cy="4167240"/>
          </a:xfrm>
          <a:ln/>
        </p:spPr>
        <p:txBody>
          <a:bodyPr lIns="93824" tIns="46913" rIns="93824" bIns="46913"/>
          <a:lstStyle/>
          <a:p>
            <a:endParaRPr lang="en-US" altLang="en-US"/>
          </a:p>
        </p:txBody>
      </p:sp>
    </p:spTree>
    <p:extLst>
      <p:ext uri="{BB962C8B-B14F-4D97-AF65-F5344CB8AC3E}">
        <p14:creationId xmlns:p14="http://schemas.microsoft.com/office/powerpoint/2010/main" val="2931550830"/>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94F1A08-BA5A-4F03-91EB-E656E0B7E347}" type="slidenum">
              <a:rPr lang="en-US" altLang="en-US"/>
              <a:pPr/>
              <a:t>31</a:t>
            </a:fld>
            <a:endParaRPr lang="en-US" altLang="en-US"/>
          </a:p>
        </p:txBody>
      </p:sp>
      <p:sp>
        <p:nvSpPr>
          <p:cNvPr id="144386" name="Rectangle 2"/>
          <p:cNvSpPr>
            <a:spLocks noChangeArrowheads="1" noTextEdit="1"/>
          </p:cNvSpPr>
          <p:nvPr>
            <p:ph type="sldImg"/>
          </p:nvPr>
        </p:nvSpPr>
        <p:spPr>
          <a:xfrm>
            <a:off x="406400" y="696913"/>
            <a:ext cx="6197600" cy="3486150"/>
          </a:xfrm>
          <a:ln w="12700" cap="flat">
            <a:solidFill>
              <a:schemeClr val="tx1"/>
            </a:solidFill>
          </a:ln>
          <a:extLst>
            <a:ext uri="{909E8E84-426E-40DD-AFC4-6F175D3DCCD1}">
              <a14:hiddenFill xmlns:a14="http://schemas.microsoft.com/office/drawing/2010/main">
                <a:noFill/>
              </a14:hiddenFill>
            </a:ext>
          </a:extLst>
        </p:spPr>
      </p:sp>
      <p:sp>
        <p:nvSpPr>
          <p:cNvPr id="144387" name="Rectangle 3"/>
          <p:cNvSpPr>
            <a:spLocks noGrp="1" noChangeArrowheads="1"/>
          </p:cNvSpPr>
          <p:nvPr>
            <p:ph type="body" idx="1"/>
          </p:nvPr>
        </p:nvSpPr>
        <p:spPr>
          <a:ln/>
        </p:spPr>
        <p:txBody>
          <a:bodyPr lIns="93824" tIns="46913" rIns="93824" bIns="46913"/>
          <a:lstStyle/>
          <a:p>
            <a:endParaRPr lang="en-US" altLang="en-US"/>
          </a:p>
        </p:txBody>
      </p:sp>
    </p:spTree>
    <p:extLst>
      <p:ext uri="{BB962C8B-B14F-4D97-AF65-F5344CB8AC3E}">
        <p14:creationId xmlns:p14="http://schemas.microsoft.com/office/powerpoint/2010/main" val="18480175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1031"/>
          <p:cNvSpPr>
            <a:spLocks noGrp="1" noChangeArrowheads="1"/>
          </p:cNvSpPr>
          <p:nvPr>
            <p:ph type="sldNum" sz="quarter" idx="5"/>
          </p:nvPr>
        </p:nvSpPr>
        <p:spPr>
          <a:ln/>
        </p:spPr>
        <p:txBody>
          <a:bodyPr/>
          <a:lstStyle/>
          <a:p>
            <a:fld id="{0095D683-16E7-43FE-8B5E-094BC50D9554}" type="slidenum">
              <a:rPr lang="en-US" altLang="en-US"/>
              <a:pPr/>
              <a:t>5</a:t>
            </a:fld>
            <a:endParaRPr lang="en-US" altLang="en-US"/>
          </a:p>
        </p:txBody>
      </p:sp>
      <p:sp>
        <p:nvSpPr>
          <p:cNvPr id="11266" name="Rectangle 2"/>
          <p:cNvSpPr>
            <a:spLocks noChangeArrowheads="1" noTextEdit="1"/>
          </p:cNvSpPr>
          <p:nvPr>
            <p:ph type="sldImg"/>
          </p:nvPr>
        </p:nvSpPr>
        <p:spPr>
          <a:xfrm>
            <a:off x="419100" y="693738"/>
            <a:ext cx="6175375" cy="3473450"/>
          </a:xfrm>
          <a:ln w="12700" cap="flat">
            <a:solidFill>
              <a:schemeClr val="tx1"/>
            </a:solidFill>
          </a:ln>
          <a:extLst>
            <a:ext uri="{909E8E84-426E-40DD-AFC4-6F175D3DCCD1}">
              <a14:hiddenFill xmlns:a14="http://schemas.microsoft.com/office/drawing/2010/main">
                <a:noFill/>
              </a14:hiddenFill>
            </a:ext>
          </a:extLst>
        </p:spPr>
      </p:sp>
      <p:sp>
        <p:nvSpPr>
          <p:cNvPr id="11267" name="Rectangle 3"/>
          <p:cNvSpPr>
            <a:spLocks noGrp="1" noChangeArrowheads="1"/>
          </p:cNvSpPr>
          <p:nvPr>
            <p:ph type="body" idx="1"/>
          </p:nvPr>
        </p:nvSpPr>
        <p:spPr>
          <a:xfrm>
            <a:off x="934720" y="4415791"/>
            <a:ext cx="5140960" cy="4167240"/>
          </a:xfrm>
          <a:ln/>
        </p:spPr>
        <p:txBody>
          <a:bodyPr lIns="93824" tIns="46913" rIns="93824" bIns="46913"/>
          <a:lstStyle/>
          <a:p>
            <a:endParaRPr lang="en-US" altLang="en-US"/>
          </a:p>
        </p:txBody>
      </p:sp>
    </p:spTree>
    <p:extLst>
      <p:ext uri="{BB962C8B-B14F-4D97-AF65-F5344CB8AC3E}">
        <p14:creationId xmlns:p14="http://schemas.microsoft.com/office/powerpoint/2010/main" val="54717538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1031"/>
          <p:cNvSpPr>
            <a:spLocks noGrp="1" noChangeArrowheads="1"/>
          </p:cNvSpPr>
          <p:nvPr>
            <p:ph type="sldNum" sz="quarter" idx="5"/>
          </p:nvPr>
        </p:nvSpPr>
        <p:spPr>
          <a:ln/>
        </p:spPr>
        <p:txBody>
          <a:bodyPr/>
          <a:lstStyle/>
          <a:p>
            <a:fld id="{A8AA6586-0301-447A-8532-4CCF49BF23FE}" type="slidenum">
              <a:rPr lang="en-US" altLang="en-US"/>
              <a:pPr/>
              <a:t>6</a:t>
            </a:fld>
            <a:endParaRPr lang="en-US" altLang="en-US"/>
          </a:p>
        </p:txBody>
      </p:sp>
      <p:sp>
        <p:nvSpPr>
          <p:cNvPr id="17410" name="Rectangle 2"/>
          <p:cNvSpPr>
            <a:spLocks noChangeArrowheads="1" noTextEdit="1"/>
          </p:cNvSpPr>
          <p:nvPr>
            <p:ph type="sldImg"/>
          </p:nvPr>
        </p:nvSpPr>
        <p:spPr>
          <a:xfrm>
            <a:off x="419100" y="693738"/>
            <a:ext cx="6175375" cy="3473450"/>
          </a:xfrm>
          <a:ln w="12700" cap="flat">
            <a:solidFill>
              <a:schemeClr val="tx1"/>
            </a:solidFill>
          </a:ln>
          <a:extLst>
            <a:ext uri="{909E8E84-426E-40DD-AFC4-6F175D3DCCD1}">
              <a14:hiddenFill xmlns:a14="http://schemas.microsoft.com/office/drawing/2010/main">
                <a:noFill/>
              </a14:hiddenFill>
            </a:ext>
          </a:extLst>
        </p:spPr>
      </p:sp>
      <p:sp>
        <p:nvSpPr>
          <p:cNvPr id="17411" name="Rectangle 3"/>
          <p:cNvSpPr>
            <a:spLocks noGrp="1" noChangeArrowheads="1"/>
          </p:cNvSpPr>
          <p:nvPr>
            <p:ph type="body" idx="1"/>
          </p:nvPr>
        </p:nvSpPr>
        <p:spPr>
          <a:xfrm>
            <a:off x="934720" y="4415791"/>
            <a:ext cx="5140960" cy="4167240"/>
          </a:xfrm>
          <a:ln/>
        </p:spPr>
        <p:txBody>
          <a:bodyPr lIns="93824" tIns="46913" rIns="93824" bIns="46913"/>
          <a:lstStyle/>
          <a:p>
            <a:endParaRPr lang="en-US" altLang="en-US"/>
          </a:p>
        </p:txBody>
      </p:sp>
    </p:spTree>
    <p:extLst>
      <p:ext uri="{BB962C8B-B14F-4D97-AF65-F5344CB8AC3E}">
        <p14:creationId xmlns:p14="http://schemas.microsoft.com/office/powerpoint/2010/main" val="17276707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1031"/>
          <p:cNvSpPr>
            <a:spLocks noGrp="1" noChangeArrowheads="1"/>
          </p:cNvSpPr>
          <p:nvPr>
            <p:ph type="sldNum" sz="quarter" idx="5"/>
          </p:nvPr>
        </p:nvSpPr>
        <p:spPr>
          <a:ln/>
        </p:spPr>
        <p:txBody>
          <a:bodyPr/>
          <a:lstStyle/>
          <a:p>
            <a:fld id="{8BB85F74-2263-4073-90AD-2ABF9D6A933E}" type="slidenum">
              <a:rPr lang="en-US" altLang="en-US"/>
              <a:pPr/>
              <a:t>7</a:t>
            </a:fld>
            <a:endParaRPr lang="en-US" altLang="en-US"/>
          </a:p>
        </p:txBody>
      </p:sp>
      <p:sp>
        <p:nvSpPr>
          <p:cNvPr id="21506" name="Rectangle 2"/>
          <p:cNvSpPr>
            <a:spLocks noChangeArrowheads="1" noTextEdit="1"/>
          </p:cNvSpPr>
          <p:nvPr>
            <p:ph type="sldImg"/>
          </p:nvPr>
        </p:nvSpPr>
        <p:spPr>
          <a:xfrm>
            <a:off x="419100" y="693738"/>
            <a:ext cx="6175375" cy="3473450"/>
          </a:xfrm>
          <a:ln w="12700" cap="flat">
            <a:solidFill>
              <a:schemeClr val="tx1"/>
            </a:solidFill>
          </a:ln>
          <a:extLst>
            <a:ext uri="{909E8E84-426E-40DD-AFC4-6F175D3DCCD1}">
              <a14:hiddenFill xmlns:a14="http://schemas.microsoft.com/office/drawing/2010/main">
                <a:noFill/>
              </a14:hiddenFill>
            </a:ext>
          </a:extLst>
        </p:spPr>
      </p:sp>
      <p:sp>
        <p:nvSpPr>
          <p:cNvPr id="21507" name="Rectangle 3"/>
          <p:cNvSpPr>
            <a:spLocks noGrp="1" noChangeArrowheads="1"/>
          </p:cNvSpPr>
          <p:nvPr>
            <p:ph type="body" idx="1"/>
          </p:nvPr>
        </p:nvSpPr>
        <p:spPr>
          <a:xfrm>
            <a:off x="934720" y="4415791"/>
            <a:ext cx="5140960" cy="4167240"/>
          </a:xfrm>
          <a:ln/>
        </p:spPr>
        <p:txBody>
          <a:bodyPr lIns="93824" tIns="46913" rIns="93824" bIns="46913"/>
          <a:lstStyle/>
          <a:p>
            <a:endParaRPr lang="en-US" altLang="en-US"/>
          </a:p>
        </p:txBody>
      </p:sp>
    </p:spTree>
    <p:extLst>
      <p:ext uri="{BB962C8B-B14F-4D97-AF65-F5344CB8AC3E}">
        <p14:creationId xmlns:p14="http://schemas.microsoft.com/office/powerpoint/2010/main" val="42557558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1031"/>
          <p:cNvSpPr>
            <a:spLocks noGrp="1" noChangeArrowheads="1"/>
          </p:cNvSpPr>
          <p:nvPr>
            <p:ph type="sldNum" sz="quarter" idx="5"/>
          </p:nvPr>
        </p:nvSpPr>
        <p:spPr>
          <a:ln/>
        </p:spPr>
        <p:txBody>
          <a:bodyPr/>
          <a:lstStyle/>
          <a:p>
            <a:fld id="{EAA06E45-84E6-4CF6-AC97-325691516987}" type="slidenum">
              <a:rPr lang="en-US" altLang="en-US"/>
              <a:pPr/>
              <a:t>8</a:t>
            </a:fld>
            <a:endParaRPr lang="en-US" altLang="en-US"/>
          </a:p>
        </p:txBody>
      </p:sp>
      <p:sp>
        <p:nvSpPr>
          <p:cNvPr id="23554" name="Rectangle 2"/>
          <p:cNvSpPr>
            <a:spLocks noChangeArrowheads="1" noTextEdit="1"/>
          </p:cNvSpPr>
          <p:nvPr>
            <p:ph type="sldImg"/>
          </p:nvPr>
        </p:nvSpPr>
        <p:spPr>
          <a:xfrm>
            <a:off x="419100" y="693738"/>
            <a:ext cx="6175375" cy="3473450"/>
          </a:xfrm>
          <a:ln w="12700" cap="flat">
            <a:solidFill>
              <a:schemeClr val="tx1"/>
            </a:solidFill>
          </a:ln>
          <a:extLst>
            <a:ext uri="{909E8E84-426E-40DD-AFC4-6F175D3DCCD1}">
              <a14:hiddenFill xmlns:a14="http://schemas.microsoft.com/office/drawing/2010/main">
                <a:noFill/>
              </a14:hiddenFill>
            </a:ext>
          </a:extLst>
        </p:spPr>
      </p:sp>
      <p:sp>
        <p:nvSpPr>
          <p:cNvPr id="23555" name="Rectangle 3"/>
          <p:cNvSpPr>
            <a:spLocks noGrp="1" noChangeArrowheads="1"/>
          </p:cNvSpPr>
          <p:nvPr>
            <p:ph type="body" idx="1"/>
          </p:nvPr>
        </p:nvSpPr>
        <p:spPr>
          <a:xfrm>
            <a:off x="934720" y="4415791"/>
            <a:ext cx="5140960" cy="4167240"/>
          </a:xfrm>
          <a:ln/>
        </p:spPr>
        <p:txBody>
          <a:bodyPr lIns="93824" tIns="46913" rIns="93824" bIns="46913"/>
          <a:lstStyle/>
          <a:p>
            <a:endParaRPr lang="en-US" altLang="en-US"/>
          </a:p>
        </p:txBody>
      </p:sp>
    </p:spTree>
    <p:extLst>
      <p:ext uri="{BB962C8B-B14F-4D97-AF65-F5344CB8AC3E}">
        <p14:creationId xmlns:p14="http://schemas.microsoft.com/office/powerpoint/2010/main" val="302940993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1031"/>
          <p:cNvSpPr>
            <a:spLocks noGrp="1" noChangeArrowheads="1"/>
          </p:cNvSpPr>
          <p:nvPr>
            <p:ph type="sldNum" sz="quarter" idx="5"/>
          </p:nvPr>
        </p:nvSpPr>
        <p:spPr>
          <a:ln/>
        </p:spPr>
        <p:txBody>
          <a:bodyPr/>
          <a:lstStyle/>
          <a:p>
            <a:fld id="{FE8F3CAC-E777-4BE0-8ADA-BFC824E83FD6}" type="slidenum">
              <a:rPr lang="en-US" altLang="en-US"/>
              <a:pPr/>
              <a:t>9</a:t>
            </a:fld>
            <a:endParaRPr lang="en-US" altLang="en-US"/>
          </a:p>
        </p:txBody>
      </p:sp>
      <p:sp>
        <p:nvSpPr>
          <p:cNvPr id="25602" name="Rectangle 2"/>
          <p:cNvSpPr>
            <a:spLocks noChangeArrowheads="1" noTextEdit="1"/>
          </p:cNvSpPr>
          <p:nvPr>
            <p:ph type="sldImg"/>
          </p:nvPr>
        </p:nvSpPr>
        <p:spPr>
          <a:xfrm>
            <a:off x="419100" y="693738"/>
            <a:ext cx="6175375" cy="3473450"/>
          </a:xfrm>
          <a:ln w="12700" cap="flat">
            <a:solidFill>
              <a:schemeClr val="tx1"/>
            </a:solidFill>
          </a:ln>
          <a:extLst>
            <a:ext uri="{909E8E84-426E-40DD-AFC4-6F175D3DCCD1}">
              <a14:hiddenFill xmlns:a14="http://schemas.microsoft.com/office/drawing/2010/main">
                <a:noFill/>
              </a14:hiddenFill>
            </a:ext>
          </a:extLst>
        </p:spPr>
      </p:sp>
      <p:sp>
        <p:nvSpPr>
          <p:cNvPr id="25603" name="Rectangle 3"/>
          <p:cNvSpPr>
            <a:spLocks noGrp="1" noChangeArrowheads="1"/>
          </p:cNvSpPr>
          <p:nvPr>
            <p:ph type="body" idx="1"/>
          </p:nvPr>
        </p:nvSpPr>
        <p:spPr>
          <a:xfrm>
            <a:off x="934720" y="4415791"/>
            <a:ext cx="5140960" cy="4167240"/>
          </a:xfrm>
          <a:ln/>
        </p:spPr>
        <p:txBody>
          <a:bodyPr lIns="93824" tIns="46913" rIns="93824" bIns="46913"/>
          <a:lstStyle/>
          <a:p>
            <a:endParaRPr lang="en-US" altLang="en-US"/>
          </a:p>
        </p:txBody>
      </p:sp>
    </p:spTree>
    <p:extLst>
      <p:ext uri="{BB962C8B-B14F-4D97-AF65-F5344CB8AC3E}">
        <p14:creationId xmlns:p14="http://schemas.microsoft.com/office/powerpoint/2010/main" val="324953824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1031"/>
          <p:cNvSpPr>
            <a:spLocks noGrp="1" noChangeArrowheads="1"/>
          </p:cNvSpPr>
          <p:nvPr>
            <p:ph type="sldNum" sz="quarter" idx="5"/>
          </p:nvPr>
        </p:nvSpPr>
        <p:spPr>
          <a:ln/>
        </p:spPr>
        <p:txBody>
          <a:bodyPr/>
          <a:lstStyle/>
          <a:p>
            <a:fld id="{45593959-316A-43CE-8E70-F539A65F56F6}" type="slidenum">
              <a:rPr lang="en-US" altLang="en-US"/>
              <a:pPr/>
              <a:t>10</a:t>
            </a:fld>
            <a:endParaRPr lang="en-US" altLang="en-US"/>
          </a:p>
        </p:txBody>
      </p:sp>
      <p:sp>
        <p:nvSpPr>
          <p:cNvPr id="27650" name="Rectangle 2"/>
          <p:cNvSpPr>
            <a:spLocks noChangeArrowheads="1" noTextEdit="1"/>
          </p:cNvSpPr>
          <p:nvPr>
            <p:ph type="sldImg"/>
          </p:nvPr>
        </p:nvSpPr>
        <p:spPr>
          <a:xfrm>
            <a:off x="419100" y="693738"/>
            <a:ext cx="6175375" cy="3473450"/>
          </a:xfrm>
          <a:ln w="12700" cap="flat">
            <a:solidFill>
              <a:schemeClr val="tx1"/>
            </a:solidFill>
          </a:ln>
          <a:extLst>
            <a:ext uri="{909E8E84-426E-40DD-AFC4-6F175D3DCCD1}">
              <a14:hiddenFill xmlns:a14="http://schemas.microsoft.com/office/drawing/2010/main">
                <a:noFill/>
              </a14:hiddenFill>
            </a:ext>
          </a:extLst>
        </p:spPr>
      </p:sp>
      <p:sp>
        <p:nvSpPr>
          <p:cNvPr id="27651" name="Rectangle 3"/>
          <p:cNvSpPr>
            <a:spLocks noGrp="1" noChangeArrowheads="1"/>
          </p:cNvSpPr>
          <p:nvPr>
            <p:ph type="body" idx="1"/>
          </p:nvPr>
        </p:nvSpPr>
        <p:spPr>
          <a:xfrm>
            <a:off x="934720" y="4415791"/>
            <a:ext cx="5140960" cy="4167240"/>
          </a:xfrm>
          <a:ln/>
        </p:spPr>
        <p:txBody>
          <a:bodyPr lIns="93824" tIns="46913" rIns="93824" bIns="46913"/>
          <a:lstStyle/>
          <a:p>
            <a:endParaRPr lang="en-US" altLang="en-US"/>
          </a:p>
        </p:txBody>
      </p:sp>
    </p:spTree>
    <p:extLst>
      <p:ext uri="{BB962C8B-B14F-4D97-AF65-F5344CB8AC3E}">
        <p14:creationId xmlns:p14="http://schemas.microsoft.com/office/powerpoint/2010/main" val="317260745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4212" y="685799"/>
            <a:ext cx="8001000" cy="2971801"/>
          </a:xfrm>
        </p:spPr>
        <p:txBody>
          <a:bodyPr anchor="b">
            <a:normAutofit/>
          </a:bodyPr>
          <a:lstStyle>
            <a:lvl1pPr algn="l">
              <a:defRPr sz="4800">
                <a:effectLst/>
              </a:defRPr>
            </a:lvl1pPr>
          </a:lstStyle>
          <a:p>
            <a:r>
              <a:rPr lang="en-US" smtClean="0"/>
              <a:t>Click to edit Master title style</a:t>
            </a:r>
            <a:endParaRPr lang="en-US" dirty="0"/>
          </a:p>
        </p:txBody>
      </p:sp>
      <p:sp>
        <p:nvSpPr>
          <p:cNvPr id="3" name="Subtitle 2"/>
          <p:cNvSpPr>
            <a:spLocks noGrp="1"/>
          </p:cNvSpPr>
          <p:nvPr>
            <p:ph type="subTitle" idx="1"/>
          </p:nvPr>
        </p:nvSpPr>
        <p:spPr>
          <a:xfrm>
            <a:off x="684212" y="3843867"/>
            <a:ext cx="6400800" cy="1947333"/>
          </a:xfrm>
        </p:spPr>
        <p:txBody>
          <a:bodyPr anchor="t">
            <a:normAutofit/>
          </a:bodyPr>
          <a:lstStyle>
            <a:lvl1pPr marL="0" indent="0" algn="l">
              <a:buNone/>
              <a:defRPr sz="2100">
                <a:solidFill>
                  <a:schemeClr val="bg2">
                    <a:lumMod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endParaRPr lang="en-US" altLang="en-US"/>
          </a:p>
        </p:txBody>
      </p:sp>
      <p:sp>
        <p:nvSpPr>
          <p:cNvPr id="5" name="Footer Placeholder 4"/>
          <p:cNvSpPr>
            <a:spLocks noGrp="1"/>
          </p:cNvSpPr>
          <p:nvPr>
            <p:ph type="ftr" sz="quarter" idx="11"/>
          </p:nvPr>
        </p:nvSpPr>
        <p:spPr/>
        <p:txBody>
          <a:bodyPr/>
          <a:lstStyle/>
          <a:p>
            <a:endParaRPr lang="en-US" altLang="en-US"/>
          </a:p>
        </p:txBody>
      </p:sp>
      <p:sp>
        <p:nvSpPr>
          <p:cNvPr id="6" name="Slide Number Placeholder 5"/>
          <p:cNvSpPr>
            <a:spLocks noGrp="1"/>
          </p:cNvSpPr>
          <p:nvPr>
            <p:ph type="sldNum" sz="quarter" idx="12"/>
          </p:nvPr>
        </p:nvSpPr>
        <p:spPr/>
        <p:txBody>
          <a:bodyPr/>
          <a:lstStyle/>
          <a:p>
            <a:fld id="{B0FE31C3-1BCE-4319-84D3-67E87E51BD0E}" type="slidenum">
              <a:rPr lang="en-US" altLang="en-US" smtClean="0"/>
              <a:pPr/>
              <a:t>‹#›</a:t>
            </a:fld>
            <a:endParaRPr lang="en-US" altLang="en-US"/>
          </a:p>
        </p:txBody>
      </p:sp>
      <p:cxnSp>
        <p:nvCxnSpPr>
          <p:cNvPr id="16" name="Straight Connector 15"/>
          <p:cNvCxnSpPr/>
          <p:nvPr/>
        </p:nvCxnSpPr>
        <p:spPr>
          <a:xfrm flipH="1">
            <a:off x="8228012" y="8467"/>
            <a:ext cx="3810000" cy="381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p:nvCxnSpPr>
        <p:spPr>
          <a:xfrm flipH="1">
            <a:off x="6108170" y="91545"/>
            <a:ext cx="6080655" cy="6080655"/>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p:nvCxnSpPr>
        <p:spPr>
          <a:xfrm flipH="1">
            <a:off x="7235825" y="228600"/>
            <a:ext cx="4953000" cy="4953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335837" y="32278"/>
            <a:ext cx="4852989" cy="4852989"/>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3" name="Straight Connector 22"/>
          <p:cNvCxnSpPr/>
          <p:nvPr/>
        </p:nvCxnSpPr>
        <p:spPr>
          <a:xfrm flipH="1">
            <a:off x="7845426" y="609601"/>
            <a:ext cx="4343399" cy="4343399"/>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429267403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17" name="Picture Placeholder 2"/>
          <p:cNvSpPr>
            <a:spLocks noGrp="1" noChangeAspect="1"/>
          </p:cNvSpPr>
          <p:nvPr>
            <p:ph type="pic" idx="13"/>
          </p:nvPr>
        </p:nvSpPr>
        <p:spPr>
          <a:xfrm>
            <a:off x="685800" y="533400"/>
            <a:ext cx="10818812" cy="3124200"/>
          </a:xfrm>
          <a:prstGeom prst="snip2DiagRect">
            <a:avLst>
              <a:gd name="adj1" fmla="val 10815"/>
              <a:gd name="adj2" fmla="val 0"/>
            </a:avLst>
          </a:prstGeom>
          <a:ln w="15875">
            <a:solidFill>
              <a:schemeClr val="tx1">
                <a:alpha val="4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16" name="Text Placeholder 9"/>
          <p:cNvSpPr>
            <a:spLocks noGrp="1"/>
          </p:cNvSpPr>
          <p:nvPr>
            <p:ph type="body" sz="quarter" idx="14"/>
          </p:nvPr>
        </p:nvSpPr>
        <p:spPr>
          <a:xfrm>
            <a:off x="914402" y="3843867"/>
            <a:ext cx="8304210" cy="457200"/>
          </a:xfrm>
        </p:spPr>
        <p:txBody>
          <a:bodyPr anchor="t">
            <a:normAutofit/>
          </a:bodyPr>
          <a:lstStyle>
            <a:lvl1pPr marL="0" indent="0">
              <a:buFontTx/>
              <a:buNone/>
              <a:defRPr sz="16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Date Placeholder 2"/>
          <p:cNvSpPr>
            <a:spLocks noGrp="1"/>
          </p:cNvSpPr>
          <p:nvPr>
            <p:ph type="dt" sz="half" idx="10"/>
          </p:nvPr>
        </p:nvSpPr>
        <p:spPr/>
        <p:txBody>
          <a:bodyPr/>
          <a:lstStyle/>
          <a:p>
            <a:endParaRPr lang="en-US" altLang="en-US"/>
          </a:p>
        </p:txBody>
      </p:sp>
      <p:sp>
        <p:nvSpPr>
          <p:cNvPr id="4" name="Footer Placeholder 3"/>
          <p:cNvSpPr>
            <a:spLocks noGrp="1"/>
          </p:cNvSpPr>
          <p:nvPr>
            <p:ph type="ftr" sz="quarter" idx="11"/>
          </p:nvPr>
        </p:nvSpPr>
        <p:spPr/>
        <p:txBody>
          <a:bodyPr/>
          <a:lstStyle/>
          <a:p>
            <a:endParaRPr lang="en-US" altLang="en-US"/>
          </a:p>
        </p:txBody>
      </p:sp>
      <p:sp>
        <p:nvSpPr>
          <p:cNvPr id="5" name="Slide Number Placeholder 4"/>
          <p:cNvSpPr>
            <a:spLocks noGrp="1"/>
          </p:cNvSpPr>
          <p:nvPr>
            <p:ph type="sldNum" sz="quarter" idx="12"/>
          </p:nvPr>
        </p:nvSpPr>
        <p:spPr/>
        <p:txBody>
          <a:bodyPr/>
          <a:lstStyle/>
          <a:p>
            <a:fld id="{10D186FA-27EC-4A47-B71F-823221E79066}" type="slidenum">
              <a:rPr lang="en-US" altLang="en-US" smtClean="0"/>
              <a:pPr/>
              <a:t>‹#›</a:t>
            </a:fld>
            <a:endParaRPr lang="en-US" altLang="en-US"/>
          </a:p>
        </p:txBody>
      </p:sp>
    </p:spTree>
    <p:extLst>
      <p:ext uri="{BB962C8B-B14F-4D97-AF65-F5344CB8AC3E}">
        <p14:creationId xmlns:p14="http://schemas.microsoft.com/office/powerpoint/2010/main" val="94558617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84213" y="685800"/>
            <a:ext cx="10058400" cy="2743200"/>
          </a:xfrm>
        </p:spPr>
        <p:txBody>
          <a:bodyPr anchor="ctr">
            <a:normAutofit/>
          </a:bodyPr>
          <a:lstStyle>
            <a:lvl1pPr algn="l">
              <a:defRPr sz="32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684212" y="4114800"/>
            <a:ext cx="8535988" cy="1879600"/>
          </a:xfrm>
        </p:spPr>
        <p:txBody>
          <a:bodyPr anchor="ctr">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endParaRPr lang="en-US" altLang="en-US"/>
          </a:p>
        </p:txBody>
      </p:sp>
      <p:sp>
        <p:nvSpPr>
          <p:cNvPr id="5" name="Footer Placeholder 4"/>
          <p:cNvSpPr>
            <a:spLocks noGrp="1"/>
          </p:cNvSpPr>
          <p:nvPr>
            <p:ph type="ftr" sz="quarter" idx="11"/>
          </p:nvPr>
        </p:nvSpPr>
        <p:spPr/>
        <p:txBody>
          <a:bodyPr/>
          <a:lstStyle/>
          <a:p>
            <a:endParaRPr lang="en-US" altLang="en-US"/>
          </a:p>
        </p:txBody>
      </p:sp>
      <p:sp>
        <p:nvSpPr>
          <p:cNvPr id="6" name="Slide Number Placeholder 5"/>
          <p:cNvSpPr>
            <a:spLocks noGrp="1"/>
          </p:cNvSpPr>
          <p:nvPr>
            <p:ph type="sldNum" sz="quarter" idx="12"/>
          </p:nvPr>
        </p:nvSpPr>
        <p:spPr/>
        <p:txBody>
          <a:bodyPr/>
          <a:lstStyle/>
          <a:p>
            <a:fld id="{10D186FA-27EC-4A47-B71F-823221E79066}" type="slidenum">
              <a:rPr lang="en-US" altLang="en-US" smtClean="0"/>
              <a:pPr/>
              <a:t>‹#›</a:t>
            </a:fld>
            <a:endParaRPr lang="en-US" altLang="en-US"/>
          </a:p>
        </p:txBody>
      </p:sp>
    </p:spTree>
    <p:extLst>
      <p:ext uri="{BB962C8B-B14F-4D97-AF65-F5344CB8AC3E}">
        <p14:creationId xmlns:p14="http://schemas.microsoft.com/office/powerpoint/2010/main" val="345083922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41411" y="685800"/>
            <a:ext cx="9144001" cy="2743200"/>
          </a:xfrm>
        </p:spPr>
        <p:txBody>
          <a:bodyPr anchor="ctr">
            <a:normAutofit/>
          </a:bodyPr>
          <a:lstStyle>
            <a:lvl1pPr algn="l">
              <a:defRPr sz="3200" b="0" cap="all">
                <a:solidFill>
                  <a:schemeClr val="tx1"/>
                </a:solidFill>
              </a:defRPr>
            </a:lvl1pPr>
          </a:lstStyle>
          <a:p>
            <a:r>
              <a:rPr lang="en-US" smtClean="0"/>
              <a:t>Click to edit Master title style</a:t>
            </a:r>
            <a:endParaRPr lang="en-US" dirty="0"/>
          </a:p>
        </p:txBody>
      </p:sp>
      <p:sp>
        <p:nvSpPr>
          <p:cNvPr id="10" name="Text Placeholder 9"/>
          <p:cNvSpPr>
            <a:spLocks noGrp="1"/>
          </p:cNvSpPr>
          <p:nvPr>
            <p:ph type="body" sz="quarter" idx="13"/>
          </p:nvPr>
        </p:nvSpPr>
        <p:spPr>
          <a:xfrm>
            <a:off x="1446212" y="3429000"/>
            <a:ext cx="8534400" cy="381000"/>
          </a:xfrm>
        </p:spPr>
        <p:txBody>
          <a:bodyPr anchor="ctr"/>
          <a:lstStyle>
            <a:lvl1pPr marL="0" indent="0">
              <a:buFontTx/>
              <a:buNone/>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84213" y="4301067"/>
            <a:ext cx="8534400" cy="1684865"/>
          </a:xfrm>
        </p:spPr>
        <p:txBody>
          <a:bodyPr anchor="ctr">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endParaRPr lang="en-US" altLang="en-US"/>
          </a:p>
        </p:txBody>
      </p:sp>
      <p:sp>
        <p:nvSpPr>
          <p:cNvPr id="5" name="Footer Placeholder 4"/>
          <p:cNvSpPr>
            <a:spLocks noGrp="1"/>
          </p:cNvSpPr>
          <p:nvPr>
            <p:ph type="ftr" sz="quarter" idx="11"/>
          </p:nvPr>
        </p:nvSpPr>
        <p:spPr/>
        <p:txBody>
          <a:bodyPr/>
          <a:lstStyle/>
          <a:p>
            <a:endParaRPr lang="en-US" altLang="en-US"/>
          </a:p>
        </p:txBody>
      </p:sp>
      <p:sp>
        <p:nvSpPr>
          <p:cNvPr id="6" name="Slide Number Placeholder 5"/>
          <p:cNvSpPr>
            <a:spLocks noGrp="1"/>
          </p:cNvSpPr>
          <p:nvPr>
            <p:ph type="sldNum" sz="quarter" idx="12"/>
          </p:nvPr>
        </p:nvSpPr>
        <p:spPr/>
        <p:txBody>
          <a:bodyPr/>
          <a:lstStyle/>
          <a:p>
            <a:fld id="{10D186FA-27EC-4A47-B71F-823221E79066}" type="slidenum">
              <a:rPr lang="en-US" altLang="en-US" smtClean="0"/>
              <a:pPr/>
              <a:t>‹#›</a:t>
            </a:fld>
            <a:endParaRPr lang="en-US" altLang="en-US"/>
          </a:p>
        </p:txBody>
      </p:sp>
      <p:sp>
        <p:nvSpPr>
          <p:cNvPr id="14" name="TextBox 13"/>
          <p:cNvSpPr txBox="1"/>
          <p:nvPr/>
        </p:nvSpPr>
        <p:spPr>
          <a:xfrm>
            <a:off x="531812" y="812222"/>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10285412" y="276860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spTree>
    <p:extLst>
      <p:ext uri="{BB962C8B-B14F-4D97-AF65-F5344CB8AC3E}">
        <p14:creationId xmlns:p14="http://schemas.microsoft.com/office/powerpoint/2010/main" val="293806223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84212" y="3429000"/>
            <a:ext cx="8534400" cy="1697400"/>
          </a:xfrm>
        </p:spPr>
        <p:txBody>
          <a:bodyPr anchor="b">
            <a:normAutofit/>
          </a:bodyPr>
          <a:lstStyle>
            <a:lvl1pPr algn="l">
              <a:defRPr sz="32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684211" y="5132981"/>
            <a:ext cx="8535990" cy="860400"/>
          </a:xfrm>
        </p:spPr>
        <p:txBody>
          <a:bodyPr anchor="t">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endParaRPr lang="en-US" altLang="en-US"/>
          </a:p>
        </p:txBody>
      </p:sp>
      <p:sp>
        <p:nvSpPr>
          <p:cNvPr id="5" name="Footer Placeholder 4"/>
          <p:cNvSpPr>
            <a:spLocks noGrp="1"/>
          </p:cNvSpPr>
          <p:nvPr>
            <p:ph type="ftr" sz="quarter" idx="11"/>
          </p:nvPr>
        </p:nvSpPr>
        <p:spPr/>
        <p:txBody>
          <a:bodyPr/>
          <a:lstStyle/>
          <a:p>
            <a:endParaRPr lang="en-US" altLang="en-US"/>
          </a:p>
        </p:txBody>
      </p:sp>
      <p:sp>
        <p:nvSpPr>
          <p:cNvPr id="6" name="Slide Number Placeholder 5"/>
          <p:cNvSpPr>
            <a:spLocks noGrp="1"/>
          </p:cNvSpPr>
          <p:nvPr>
            <p:ph type="sldNum" sz="quarter" idx="12"/>
          </p:nvPr>
        </p:nvSpPr>
        <p:spPr/>
        <p:txBody>
          <a:bodyPr/>
          <a:lstStyle/>
          <a:p>
            <a:fld id="{10D186FA-27EC-4A47-B71F-823221E79066}" type="slidenum">
              <a:rPr lang="en-US" altLang="en-US" smtClean="0"/>
              <a:pPr/>
              <a:t>‹#›</a:t>
            </a:fld>
            <a:endParaRPr lang="en-US" altLang="en-US"/>
          </a:p>
        </p:txBody>
      </p:sp>
    </p:spTree>
    <p:extLst>
      <p:ext uri="{BB962C8B-B14F-4D97-AF65-F5344CB8AC3E}">
        <p14:creationId xmlns:p14="http://schemas.microsoft.com/office/powerpoint/2010/main" val="372787572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1141413" y="685800"/>
            <a:ext cx="9144000" cy="2743200"/>
          </a:xfrm>
        </p:spPr>
        <p:txBody>
          <a:bodyPr anchor="ctr">
            <a:normAutofit/>
          </a:bodyPr>
          <a:lstStyle>
            <a:lvl1pPr algn="l">
              <a:defRPr sz="3200" b="0" cap="all">
                <a:solidFill>
                  <a:schemeClr val="tx1"/>
                </a:solidFill>
              </a:defRPr>
            </a:lvl1pPr>
          </a:lstStyle>
          <a:p>
            <a:r>
              <a:rPr lang="en-US" smtClean="0"/>
              <a:t>Click to edit Master title style</a:t>
            </a:r>
            <a:endParaRPr lang="en-US" dirty="0"/>
          </a:p>
        </p:txBody>
      </p:sp>
      <p:sp>
        <p:nvSpPr>
          <p:cNvPr id="10" name="Text Placeholder 9"/>
          <p:cNvSpPr>
            <a:spLocks noGrp="1"/>
          </p:cNvSpPr>
          <p:nvPr>
            <p:ph type="body" sz="quarter" idx="13"/>
          </p:nvPr>
        </p:nvSpPr>
        <p:spPr>
          <a:xfrm>
            <a:off x="684212" y="3928534"/>
            <a:ext cx="8534401" cy="1049866"/>
          </a:xfrm>
        </p:spPr>
        <p:txBody>
          <a:bodyPr vert="horz" lIns="91440" tIns="45720" rIns="91440" bIns="45720" rtlCol="0" anchor="b">
            <a:normAutofit/>
          </a:bodyPr>
          <a:lstStyle>
            <a:lvl1pPr>
              <a:buNone/>
              <a:defRPr lang="en-US" sz="2400" b="0" cap="all" dirty="0">
                <a:ln w="3175" cmpd="sng">
                  <a:noFill/>
                </a:ln>
                <a:solidFill>
                  <a:schemeClr val="tx1"/>
                </a:solidFill>
                <a:effectLst/>
              </a:defRPr>
            </a:lvl1pPr>
          </a:lstStyle>
          <a:p>
            <a:pPr marL="0" lvl="0">
              <a:spcBef>
                <a:spcPct val="0"/>
              </a:spcBef>
              <a:buNone/>
            </a:pPr>
            <a:r>
              <a:rPr lang="en-US" smtClean="0"/>
              <a:t>Click to edit Master text styles</a:t>
            </a:r>
          </a:p>
        </p:txBody>
      </p:sp>
      <p:sp>
        <p:nvSpPr>
          <p:cNvPr id="3" name="Text Placeholder 2"/>
          <p:cNvSpPr>
            <a:spLocks noGrp="1"/>
          </p:cNvSpPr>
          <p:nvPr>
            <p:ph type="body" idx="1"/>
          </p:nvPr>
        </p:nvSpPr>
        <p:spPr>
          <a:xfrm>
            <a:off x="684211" y="4978400"/>
            <a:ext cx="8534401" cy="1016000"/>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endParaRPr lang="en-US" altLang="en-US"/>
          </a:p>
        </p:txBody>
      </p:sp>
      <p:sp>
        <p:nvSpPr>
          <p:cNvPr id="5" name="Footer Placeholder 4"/>
          <p:cNvSpPr>
            <a:spLocks noGrp="1"/>
          </p:cNvSpPr>
          <p:nvPr>
            <p:ph type="ftr" sz="quarter" idx="11"/>
          </p:nvPr>
        </p:nvSpPr>
        <p:spPr/>
        <p:txBody>
          <a:bodyPr/>
          <a:lstStyle/>
          <a:p>
            <a:endParaRPr lang="en-US" altLang="en-US"/>
          </a:p>
        </p:txBody>
      </p:sp>
      <p:sp>
        <p:nvSpPr>
          <p:cNvPr id="6" name="Slide Number Placeholder 5"/>
          <p:cNvSpPr>
            <a:spLocks noGrp="1"/>
          </p:cNvSpPr>
          <p:nvPr>
            <p:ph type="sldNum" sz="quarter" idx="12"/>
          </p:nvPr>
        </p:nvSpPr>
        <p:spPr/>
        <p:txBody>
          <a:bodyPr/>
          <a:lstStyle/>
          <a:p>
            <a:fld id="{10D186FA-27EC-4A47-B71F-823221E79066}" type="slidenum">
              <a:rPr lang="en-US" altLang="en-US" smtClean="0"/>
              <a:pPr/>
              <a:t>‹#›</a:t>
            </a:fld>
            <a:endParaRPr lang="en-US" altLang="en-US"/>
          </a:p>
        </p:txBody>
      </p:sp>
      <p:sp>
        <p:nvSpPr>
          <p:cNvPr id="11" name="TextBox 10"/>
          <p:cNvSpPr txBox="1"/>
          <p:nvPr/>
        </p:nvSpPr>
        <p:spPr>
          <a:xfrm>
            <a:off x="531812" y="812222"/>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2" name="TextBox 11"/>
          <p:cNvSpPr txBox="1"/>
          <p:nvPr/>
        </p:nvSpPr>
        <p:spPr>
          <a:xfrm>
            <a:off x="10285412" y="276860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spTree>
    <p:extLst>
      <p:ext uri="{BB962C8B-B14F-4D97-AF65-F5344CB8AC3E}">
        <p14:creationId xmlns:p14="http://schemas.microsoft.com/office/powerpoint/2010/main" val="364212762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4213" y="685800"/>
            <a:ext cx="10058400" cy="2743200"/>
          </a:xfrm>
        </p:spPr>
        <p:txBody>
          <a:bodyPr vert="horz" lIns="91440" tIns="45720" rIns="91440" bIns="45720" rtlCol="0" anchor="ctr">
            <a:normAutofit/>
          </a:bodyPr>
          <a:lstStyle>
            <a:lvl1pPr>
              <a:defRPr lang="en-US" b="0" dirty="0"/>
            </a:lvl1pPr>
          </a:lstStyle>
          <a:p>
            <a:pPr marL="0" lvl="0"/>
            <a:r>
              <a:rPr lang="en-US" smtClean="0"/>
              <a:t>Click to edit Master title style</a:t>
            </a:r>
            <a:endParaRPr lang="en-US" dirty="0"/>
          </a:p>
        </p:txBody>
      </p:sp>
      <p:sp>
        <p:nvSpPr>
          <p:cNvPr id="10" name="Text Placeholder 9"/>
          <p:cNvSpPr>
            <a:spLocks noGrp="1"/>
          </p:cNvSpPr>
          <p:nvPr>
            <p:ph type="body" sz="quarter" idx="13"/>
          </p:nvPr>
        </p:nvSpPr>
        <p:spPr>
          <a:xfrm>
            <a:off x="684212" y="3928534"/>
            <a:ext cx="8534400" cy="838200"/>
          </a:xfrm>
        </p:spPr>
        <p:txBody>
          <a:bodyPr vert="horz" lIns="91440" tIns="45720" rIns="91440" bIns="45720" rtlCol="0" anchor="b">
            <a:normAutofit/>
          </a:bodyPr>
          <a:lstStyle>
            <a:lvl1pPr>
              <a:buNone/>
              <a:defRPr lang="en-US" sz="2400" b="0" cap="all" dirty="0">
                <a:ln w="3175" cmpd="sng">
                  <a:noFill/>
                </a:ln>
                <a:solidFill>
                  <a:schemeClr val="tx1"/>
                </a:solidFill>
                <a:effectLst/>
              </a:defRPr>
            </a:lvl1pPr>
          </a:lstStyle>
          <a:p>
            <a:pPr marL="0" lvl="0">
              <a:spcBef>
                <a:spcPct val="0"/>
              </a:spcBef>
              <a:buNone/>
            </a:pPr>
            <a:r>
              <a:rPr lang="en-US" smtClean="0"/>
              <a:t>Click to edit Master text styles</a:t>
            </a:r>
          </a:p>
        </p:txBody>
      </p:sp>
      <p:sp>
        <p:nvSpPr>
          <p:cNvPr id="3" name="Text Placeholder 2"/>
          <p:cNvSpPr>
            <a:spLocks noGrp="1"/>
          </p:cNvSpPr>
          <p:nvPr>
            <p:ph type="body" idx="1"/>
          </p:nvPr>
        </p:nvSpPr>
        <p:spPr>
          <a:xfrm>
            <a:off x="684211" y="4766732"/>
            <a:ext cx="8534401" cy="1227667"/>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endParaRPr lang="en-US" altLang="en-US"/>
          </a:p>
        </p:txBody>
      </p:sp>
      <p:sp>
        <p:nvSpPr>
          <p:cNvPr id="5" name="Footer Placeholder 4"/>
          <p:cNvSpPr>
            <a:spLocks noGrp="1"/>
          </p:cNvSpPr>
          <p:nvPr>
            <p:ph type="ftr" sz="quarter" idx="11"/>
          </p:nvPr>
        </p:nvSpPr>
        <p:spPr/>
        <p:txBody>
          <a:bodyPr/>
          <a:lstStyle/>
          <a:p>
            <a:endParaRPr lang="en-US" altLang="en-US"/>
          </a:p>
        </p:txBody>
      </p:sp>
      <p:sp>
        <p:nvSpPr>
          <p:cNvPr id="6" name="Slide Number Placeholder 5"/>
          <p:cNvSpPr>
            <a:spLocks noGrp="1"/>
          </p:cNvSpPr>
          <p:nvPr>
            <p:ph type="sldNum" sz="quarter" idx="12"/>
          </p:nvPr>
        </p:nvSpPr>
        <p:spPr/>
        <p:txBody>
          <a:bodyPr/>
          <a:lstStyle/>
          <a:p>
            <a:fld id="{10D186FA-27EC-4A47-B71F-823221E79066}" type="slidenum">
              <a:rPr lang="en-US" altLang="en-US" smtClean="0"/>
              <a:pPr/>
              <a:t>‹#›</a:t>
            </a:fld>
            <a:endParaRPr lang="en-US" altLang="en-US"/>
          </a:p>
        </p:txBody>
      </p:sp>
    </p:spTree>
    <p:extLst>
      <p:ext uri="{BB962C8B-B14F-4D97-AF65-F5344CB8AC3E}">
        <p14:creationId xmlns:p14="http://schemas.microsoft.com/office/powerpoint/2010/main" val="267797981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endParaRPr lang="en-US" altLang="en-US"/>
          </a:p>
        </p:txBody>
      </p:sp>
      <p:sp>
        <p:nvSpPr>
          <p:cNvPr id="5" name="Footer Placeholder 4"/>
          <p:cNvSpPr>
            <a:spLocks noGrp="1"/>
          </p:cNvSpPr>
          <p:nvPr>
            <p:ph type="ftr" sz="quarter" idx="11"/>
          </p:nvPr>
        </p:nvSpPr>
        <p:spPr/>
        <p:txBody>
          <a:bodyPr/>
          <a:lstStyle/>
          <a:p>
            <a:endParaRPr lang="en-US" altLang="en-US"/>
          </a:p>
        </p:txBody>
      </p:sp>
      <p:sp>
        <p:nvSpPr>
          <p:cNvPr id="6" name="Slide Number Placeholder 5"/>
          <p:cNvSpPr>
            <a:spLocks noGrp="1"/>
          </p:cNvSpPr>
          <p:nvPr>
            <p:ph type="sldNum" sz="quarter" idx="12"/>
          </p:nvPr>
        </p:nvSpPr>
        <p:spPr/>
        <p:txBody>
          <a:bodyPr/>
          <a:lstStyle/>
          <a:p>
            <a:fld id="{22CADE78-9587-4CB6-9DC7-75CF9423FDD6}" type="slidenum">
              <a:rPr lang="en-US" altLang="en-US" smtClean="0"/>
              <a:pPr/>
              <a:t>‹#›</a:t>
            </a:fld>
            <a:endParaRPr lang="en-US" altLang="en-US"/>
          </a:p>
        </p:txBody>
      </p:sp>
    </p:spTree>
    <p:extLst>
      <p:ext uri="{BB962C8B-B14F-4D97-AF65-F5344CB8AC3E}">
        <p14:creationId xmlns:p14="http://schemas.microsoft.com/office/powerpoint/2010/main" val="147916198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5212" y="685800"/>
            <a:ext cx="2057400" cy="4572000"/>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85800" y="685800"/>
            <a:ext cx="7823200" cy="5308600"/>
          </a:xfrm>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endParaRPr lang="en-US" altLang="en-US"/>
          </a:p>
        </p:txBody>
      </p:sp>
      <p:sp>
        <p:nvSpPr>
          <p:cNvPr id="5" name="Footer Placeholder 4"/>
          <p:cNvSpPr>
            <a:spLocks noGrp="1"/>
          </p:cNvSpPr>
          <p:nvPr>
            <p:ph type="ftr" sz="quarter" idx="11"/>
          </p:nvPr>
        </p:nvSpPr>
        <p:spPr/>
        <p:txBody>
          <a:bodyPr/>
          <a:lstStyle/>
          <a:p>
            <a:endParaRPr lang="en-US" altLang="en-US"/>
          </a:p>
        </p:txBody>
      </p:sp>
      <p:sp>
        <p:nvSpPr>
          <p:cNvPr id="6" name="Slide Number Placeholder 5"/>
          <p:cNvSpPr>
            <a:spLocks noGrp="1"/>
          </p:cNvSpPr>
          <p:nvPr>
            <p:ph type="sldNum" sz="quarter" idx="12"/>
          </p:nvPr>
        </p:nvSpPr>
        <p:spPr/>
        <p:txBody>
          <a:bodyPr/>
          <a:lstStyle/>
          <a:p>
            <a:fld id="{01997A47-DB14-449D-8F4A-546C95219A0D}" type="slidenum">
              <a:rPr lang="en-US" altLang="en-US" smtClean="0"/>
              <a:pPr/>
              <a:t>‹#›</a:t>
            </a:fld>
            <a:endParaRPr lang="en-US" altLang="en-US"/>
          </a:p>
        </p:txBody>
      </p:sp>
    </p:spTree>
    <p:extLst>
      <p:ext uri="{BB962C8B-B14F-4D97-AF65-F5344CB8AC3E}">
        <p14:creationId xmlns:p14="http://schemas.microsoft.com/office/powerpoint/2010/main" val="95904656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xAndClipArt">
  <p:cSld name="Title, Text and Clip Art">
    <p:spTree>
      <p:nvGrpSpPr>
        <p:cNvPr id="1" name=""/>
        <p:cNvGrpSpPr/>
        <p:nvPr/>
      </p:nvGrpSpPr>
      <p:grpSpPr>
        <a:xfrm>
          <a:off x="0" y="0"/>
          <a:ext cx="0" cy="0"/>
          <a:chOff x="0" y="0"/>
          <a:chExt cx="0" cy="0"/>
        </a:xfrm>
      </p:grpSpPr>
      <p:sp>
        <p:nvSpPr>
          <p:cNvPr id="2" name="Title 1"/>
          <p:cNvSpPr>
            <a:spLocks noGrp="1"/>
          </p:cNvSpPr>
          <p:nvPr>
            <p:ph type="title"/>
          </p:nvPr>
        </p:nvSpPr>
        <p:spPr>
          <a:xfrm>
            <a:off x="914400" y="609600"/>
            <a:ext cx="10363200" cy="1143000"/>
          </a:xfrm>
        </p:spPr>
        <p:txBody>
          <a:bodyPr/>
          <a:lstStyle/>
          <a:p>
            <a:r>
              <a:rPr lang="en-US" smtClean="0"/>
              <a:t>Click to edit Master title style</a:t>
            </a:r>
            <a:endParaRPr lang="en-CA"/>
          </a:p>
        </p:txBody>
      </p:sp>
      <p:sp>
        <p:nvSpPr>
          <p:cNvPr id="3" name="Text Placeholder 2"/>
          <p:cNvSpPr>
            <a:spLocks noGrp="1"/>
          </p:cNvSpPr>
          <p:nvPr>
            <p:ph type="body" sz="half" idx="1"/>
          </p:nvPr>
        </p:nvSpPr>
        <p:spPr>
          <a:xfrm>
            <a:off x="914400" y="1981200"/>
            <a:ext cx="508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Online Image Placeholder 3"/>
          <p:cNvSpPr>
            <a:spLocks noGrp="1"/>
          </p:cNvSpPr>
          <p:nvPr>
            <p:ph type="clipArt" sz="half" idx="2"/>
          </p:nvPr>
        </p:nvSpPr>
        <p:spPr>
          <a:xfrm>
            <a:off x="6197600" y="1981200"/>
            <a:ext cx="5080000" cy="4114800"/>
          </a:xfrm>
        </p:spPr>
        <p:txBody>
          <a:bodyPr/>
          <a:lstStyle/>
          <a:p>
            <a:endParaRPr lang="en-CA"/>
          </a:p>
        </p:txBody>
      </p:sp>
      <p:sp>
        <p:nvSpPr>
          <p:cNvPr id="5" name="Date Placeholder 4"/>
          <p:cNvSpPr>
            <a:spLocks noGrp="1"/>
          </p:cNvSpPr>
          <p:nvPr>
            <p:ph type="dt" sz="half" idx="10"/>
          </p:nvPr>
        </p:nvSpPr>
        <p:spPr>
          <a:xfrm>
            <a:off x="914400" y="6248400"/>
            <a:ext cx="2540000" cy="457200"/>
          </a:xfrm>
        </p:spPr>
        <p:txBody>
          <a:bodyPr/>
          <a:lstStyle>
            <a:lvl1pPr>
              <a:defRPr/>
            </a:lvl1pPr>
          </a:lstStyle>
          <a:p>
            <a:endParaRPr lang="en-US" altLang="en-US"/>
          </a:p>
        </p:txBody>
      </p:sp>
      <p:sp>
        <p:nvSpPr>
          <p:cNvPr id="6" name="Footer Placeholder 5"/>
          <p:cNvSpPr>
            <a:spLocks noGrp="1"/>
          </p:cNvSpPr>
          <p:nvPr>
            <p:ph type="ftr" sz="quarter" idx="11"/>
          </p:nvPr>
        </p:nvSpPr>
        <p:spPr>
          <a:xfrm>
            <a:off x="4165600" y="6248400"/>
            <a:ext cx="3860800" cy="457200"/>
          </a:xfrm>
        </p:spPr>
        <p:txBody>
          <a:bodyPr/>
          <a:lstStyle>
            <a:lvl1pPr>
              <a:defRPr/>
            </a:lvl1pPr>
          </a:lstStyle>
          <a:p>
            <a:endParaRPr lang="en-US" altLang="en-US"/>
          </a:p>
        </p:txBody>
      </p:sp>
      <p:sp>
        <p:nvSpPr>
          <p:cNvPr id="7" name="Slide Number Placeholder 6"/>
          <p:cNvSpPr>
            <a:spLocks noGrp="1"/>
          </p:cNvSpPr>
          <p:nvPr>
            <p:ph type="sldNum" sz="quarter" idx="12"/>
          </p:nvPr>
        </p:nvSpPr>
        <p:spPr>
          <a:xfrm>
            <a:off x="8737600" y="6248400"/>
            <a:ext cx="2540000" cy="457200"/>
          </a:xfrm>
        </p:spPr>
        <p:txBody>
          <a:bodyPr/>
          <a:lstStyle>
            <a:lvl1pPr>
              <a:defRPr/>
            </a:lvl1pPr>
          </a:lstStyle>
          <a:p>
            <a:fld id="{6E6D48AC-9A7B-4F1B-8C98-933A28D93665}" type="slidenum">
              <a:rPr lang="en-US" altLang="en-US"/>
              <a:pPr/>
              <a:t>‹#›</a:t>
            </a:fld>
            <a:endParaRPr lang="en-US" altLang="en-US"/>
          </a:p>
        </p:txBody>
      </p:sp>
    </p:spTree>
    <p:extLst>
      <p:ext uri="{BB962C8B-B14F-4D97-AF65-F5344CB8AC3E}">
        <p14:creationId xmlns:p14="http://schemas.microsoft.com/office/powerpoint/2010/main" val="361708338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nchor="ct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endParaRPr lang="en-US" altLang="en-US"/>
          </a:p>
        </p:txBody>
      </p:sp>
      <p:sp>
        <p:nvSpPr>
          <p:cNvPr id="5" name="Footer Placeholder 4"/>
          <p:cNvSpPr>
            <a:spLocks noGrp="1"/>
          </p:cNvSpPr>
          <p:nvPr>
            <p:ph type="ftr" sz="quarter" idx="11"/>
          </p:nvPr>
        </p:nvSpPr>
        <p:spPr/>
        <p:txBody>
          <a:bodyPr/>
          <a:lstStyle/>
          <a:p>
            <a:endParaRPr lang="en-US" altLang="en-US"/>
          </a:p>
        </p:txBody>
      </p:sp>
      <p:sp>
        <p:nvSpPr>
          <p:cNvPr id="6" name="Slide Number Placeholder 5"/>
          <p:cNvSpPr>
            <a:spLocks noGrp="1"/>
          </p:cNvSpPr>
          <p:nvPr>
            <p:ph type="sldNum" sz="quarter" idx="12"/>
          </p:nvPr>
        </p:nvSpPr>
        <p:spPr/>
        <p:txBody>
          <a:bodyPr/>
          <a:lstStyle/>
          <a:p>
            <a:fld id="{F01EBD90-56FE-4E11-8948-9EDA601FC661}" type="slidenum">
              <a:rPr lang="en-US" altLang="en-US" smtClean="0"/>
              <a:pPr/>
              <a:t>‹#›</a:t>
            </a:fld>
            <a:endParaRPr lang="en-US" altLang="en-US"/>
          </a:p>
        </p:txBody>
      </p:sp>
    </p:spTree>
    <p:extLst>
      <p:ext uri="{BB962C8B-B14F-4D97-AF65-F5344CB8AC3E}">
        <p14:creationId xmlns:p14="http://schemas.microsoft.com/office/powerpoint/2010/main" val="244313495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84211" y="2006600"/>
            <a:ext cx="8534401" cy="2281600"/>
          </a:xfrm>
        </p:spPr>
        <p:txBody>
          <a:bodyPr anchor="b">
            <a:normAutofit/>
          </a:bodyPr>
          <a:lstStyle>
            <a:lvl1pPr algn="l">
              <a:defRPr sz="36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684213" y="4495800"/>
            <a:ext cx="8534400" cy="1498600"/>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endParaRPr lang="en-US" altLang="en-US"/>
          </a:p>
        </p:txBody>
      </p:sp>
      <p:sp>
        <p:nvSpPr>
          <p:cNvPr id="5" name="Footer Placeholder 4"/>
          <p:cNvSpPr>
            <a:spLocks noGrp="1"/>
          </p:cNvSpPr>
          <p:nvPr>
            <p:ph type="ftr" sz="quarter" idx="11"/>
          </p:nvPr>
        </p:nvSpPr>
        <p:spPr/>
        <p:txBody>
          <a:bodyPr/>
          <a:lstStyle/>
          <a:p>
            <a:endParaRPr lang="en-US" altLang="en-US"/>
          </a:p>
        </p:txBody>
      </p:sp>
      <p:sp>
        <p:nvSpPr>
          <p:cNvPr id="6" name="Slide Number Placeholder 5"/>
          <p:cNvSpPr>
            <a:spLocks noGrp="1"/>
          </p:cNvSpPr>
          <p:nvPr>
            <p:ph type="sldNum" sz="quarter" idx="12"/>
          </p:nvPr>
        </p:nvSpPr>
        <p:spPr/>
        <p:txBody>
          <a:bodyPr/>
          <a:lstStyle/>
          <a:p>
            <a:fld id="{F9ABF096-90D7-4098-8916-644283059B96}" type="slidenum">
              <a:rPr lang="en-US" altLang="en-US" smtClean="0"/>
              <a:pPr/>
              <a:t>‹#›</a:t>
            </a:fld>
            <a:endParaRPr lang="en-US" altLang="en-US"/>
          </a:p>
        </p:txBody>
      </p:sp>
    </p:spTree>
    <p:extLst>
      <p:ext uri="{BB962C8B-B14F-4D97-AF65-F5344CB8AC3E}">
        <p14:creationId xmlns:p14="http://schemas.microsoft.com/office/powerpoint/2010/main" val="83506187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84211" y="685800"/>
            <a:ext cx="4937655" cy="361526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808133" y="685801"/>
            <a:ext cx="4934479" cy="3615266"/>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endParaRPr lang="en-US" altLang="en-US"/>
          </a:p>
        </p:txBody>
      </p:sp>
      <p:sp>
        <p:nvSpPr>
          <p:cNvPr id="6" name="Footer Placeholder 5"/>
          <p:cNvSpPr>
            <a:spLocks noGrp="1"/>
          </p:cNvSpPr>
          <p:nvPr>
            <p:ph type="ftr" sz="quarter" idx="11"/>
          </p:nvPr>
        </p:nvSpPr>
        <p:spPr/>
        <p:txBody>
          <a:bodyPr/>
          <a:lstStyle/>
          <a:p>
            <a:endParaRPr lang="en-US" altLang="en-US"/>
          </a:p>
        </p:txBody>
      </p:sp>
      <p:sp>
        <p:nvSpPr>
          <p:cNvPr id="7" name="Slide Number Placeholder 6"/>
          <p:cNvSpPr>
            <a:spLocks noGrp="1"/>
          </p:cNvSpPr>
          <p:nvPr>
            <p:ph type="sldNum" sz="quarter" idx="12"/>
          </p:nvPr>
        </p:nvSpPr>
        <p:spPr/>
        <p:txBody>
          <a:bodyPr/>
          <a:lstStyle/>
          <a:p>
            <a:fld id="{1FEF5108-D652-4654-857F-5426CD2827DB}" type="slidenum">
              <a:rPr lang="en-US" altLang="en-US" smtClean="0"/>
              <a:pPr/>
              <a:t>‹#›</a:t>
            </a:fld>
            <a:endParaRPr lang="en-US" altLang="en-US"/>
          </a:p>
        </p:txBody>
      </p:sp>
    </p:spTree>
    <p:extLst>
      <p:ext uri="{BB962C8B-B14F-4D97-AF65-F5344CB8AC3E}">
        <p14:creationId xmlns:p14="http://schemas.microsoft.com/office/powerpoint/2010/main" val="85790967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972080" y="685800"/>
            <a:ext cx="4649787" cy="576262"/>
          </a:xfrm>
        </p:spPr>
        <p:txBody>
          <a:bodyPr anchor="b">
            <a:no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84211" y="1270529"/>
            <a:ext cx="4937655" cy="3030538"/>
          </a:xfrm>
        </p:spPr>
        <p:txBody>
          <a:bodyPr anchor="t">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079066" y="685800"/>
            <a:ext cx="4665134" cy="576262"/>
          </a:xfrm>
        </p:spPr>
        <p:txBody>
          <a:bodyPr anchor="b">
            <a:no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806545" y="1262062"/>
            <a:ext cx="4929188" cy="3030538"/>
          </a:xfrm>
        </p:spPr>
        <p:txBody>
          <a:bodyPr anchor="t">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endParaRPr lang="en-US" altLang="en-US"/>
          </a:p>
        </p:txBody>
      </p:sp>
      <p:sp>
        <p:nvSpPr>
          <p:cNvPr id="8" name="Footer Placeholder 7"/>
          <p:cNvSpPr>
            <a:spLocks noGrp="1"/>
          </p:cNvSpPr>
          <p:nvPr>
            <p:ph type="ftr" sz="quarter" idx="11"/>
          </p:nvPr>
        </p:nvSpPr>
        <p:spPr/>
        <p:txBody>
          <a:bodyPr/>
          <a:lstStyle/>
          <a:p>
            <a:endParaRPr lang="en-US" altLang="en-US"/>
          </a:p>
        </p:txBody>
      </p:sp>
      <p:sp>
        <p:nvSpPr>
          <p:cNvPr id="9" name="Slide Number Placeholder 8"/>
          <p:cNvSpPr>
            <a:spLocks noGrp="1"/>
          </p:cNvSpPr>
          <p:nvPr>
            <p:ph type="sldNum" sz="quarter" idx="12"/>
          </p:nvPr>
        </p:nvSpPr>
        <p:spPr/>
        <p:txBody>
          <a:bodyPr/>
          <a:lstStyle/>
          <a:p>
            <a:fld id="{CBC12BB5-0F7C-4361-AD45-86ED123142B3}" type="slidenum">
              <a:rPr lang="en-US" altLang="en-US" smtClean="0"/>
              <a:pPr/>
              <a:t>‹#›</a:t>
            </a:fld>
            <a:endParaRPr lang="en-US" altLang="en-US"/>
          </a:p>
        </p:txBody>
      </p:sp>
    </p:spTree>
    <p:extLst>
      <p:ext uri="{BB962C8B-B14F-4D97-AF65-F5344CB8AC3E}">
        <p14:creationId xmlns:p14="http://schemas.microsoft.com/office/powerpoint/2010/main" val="235777197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endParaRPr lang="en-US" altLang="en-US"/>
          </a:p>
        </p:txBody>
      </p:sp>
      <p:sp>
        <p:nvSpPr>
          <p:cNvPr id="4" name="Footer Placeholder 3"/>
          <p:cNvSpPr>
            <a:spLocks noGrp="1"/>
          </p:cNvSpPr>
          <p:nvPr>
            <p:ph type="ftr" sz="quarter" idx="11"/>
          </p:nvPr>
        </p:nvSpPr>
        <p:spPr/>
        <p:txBody>
          <a:bodyPr/>
          <a:lstStyle/>
          <a:p>
            <a:endParaRPr lang="en-US" altLang="en-US"/>
          </a:p>
        </p:txBody>
      </p:sp>
      <p:sp>
        <p:nvSpPr>
          <p:cNvPr id="5" name="Slide Number Placeholder 4"/>
          <p:cNvSpPr>
            <a:spLocks noGrp="1"/>
          </p:cNvSpPr>
          <p:nvPr>
            <p:ph type="sldNum" sz="quarter" idx="12"/>
          </p:nvPr>
        </p:nvSpPr>
        <p:spPr/>
        <p:txBody>
          <a:bodyPr/>
          <a:lstStyle/>
          <a:p>
            <a:fld id="{DFBA961F-E416-46CE-871F-65B1DDF43560}" type="slidenum">
              <a:rPr lang="en-US" altLang="en-US" smtClean="0"/>
              <a:pPr/>
              <a:t>‹#›</a:t>
            </a:fld>
            <a:endParaRPr lang="en-US" altLang="en-US"/>
          </a:p>
        </p:txBody>
      </p:sp>
    </p:spTree>
    <p:extLst>
      <p:ext uri="{BB962C8B-B14F-4D97-AF65-F5344CB8AC3E}">
        <p14:creationId xmlns:p14="http://schemas.microsoft.com/office/powerpoint/2010/main" val="330676296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en-US" altLang="en-US"/>
          </a:p>
        </p:txBody>
      </p:sp>
      <p:sp>
        <p:nvSpPr>
          <p:cNvPr id="3" name="Footer Placeholder 2"/>
          <p:cNvSpPr>
            <a:spLocks noGrp="1"/>
          </p:cNvSpPr>
          <p:nvPr>
            <p:ph type="ftr" sz="quarter" idx="11"/>
          </p:nvPr>
        </p:nvSpPr>
        <p:spPr/>
        <p:txBody>
          <a:bodyPr/>
          <a:lstStyle/>
          <a:p>
            <a:endParaRPr lang="en-US" altLang="en-US"/>
          </a:p>
        </p:txBody>
      </p:sp>
      <p:sp>
        <p:nvSpPr>
          <p:cNvPr id="4" name="Slide Number Placeholder 3"/>
          <p:cNvSpPr>
            <a:spLocks noGrp="1"/>
          </p:cNvSpPr>
          <p:nvPr>
            <p:ph type="sldNum" sz="quarter" idx="12"/>
          </p:nvPr>
        </p:nvSpPr>
        <p:spPr/>
        <p:txBody>
          <a:bodyPr/>
          <a:lstStyle/>
          <a:p>
            <a:fld id="{2761EED4-CD53-46AF-9A88-C08C04959E41}" type="slidenum">
              <a:rPr lang="en-US" altLang="en-US" smtClean="0"/>
              <a:pPr/>
              <a:t>‹#›</a:t>
            </a:fld>
            <a:endParaRPr lang="en-US" altLang="en-US"/>
          </a:p>
        </p:txBody>
      </p:sp>
    </p:spTree>
    <p:extLst>
      <p:ext uri="{BB962C8B-B14F-4D97-AF65-F5344CB8AC3E}">
        <p14:creationId xmlns:p14="http://schemas.microsoft.com/office/powerpoint/2010/main" val="264754505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085012" y="685800"/>
            <a:ext cx="3657600" cy="1371600"/>
          </a:xfrm>
        </p:spPr>
        <p:txBody>
          <a:bodyPr anchor="b">
            <a:normAutofit/>
          </a:bodyPr>
          <a:lstStyle>
            <a:lvl1pPr algn="l">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684212" y="685800"/>
            <a:ext cx="5943601" cy="5308600"/>
          </a:xfrm>
        </p:spPr>
        <p:txBody>
          <a:bodyPr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7085012" y="2209799"/>
            <a:ext cx="3657600" cy="2091267"/>
          </a:xfrm>
        </p:spPr>
        <p:txBody>
          <a:bodyPr anchor="t">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endParaRPr lang="en-US" altLang="en-US"/>
          </a:p>
        </p:txBody>
      </p:sp>
      <p:sp>
        <p:nvSpPr>
          <p:cNvPr id="6" name="Footer Placeholder 5"/>
          <p:cNvSpPr>
            <a:spLocks noGrp="1"/>
          </p:cNvSpPr>
          <p:nvPr>
            <p:ph type="ftr" sz="quarter" idx="11"/>
          </p:nvPr>
        </p:nvSpPr>
        <p:spPr/>
        <p:txBody>
          <a:bodyPr/>
          <a:lstStyle/>
          <a:p>
            <a:endParaRPr lang="en-US" altLang="en-US"/>
          </a:p>
        </p:txBody>
      </p:sp>
      <p:sp>
        <p:nvSpPr>
          <p:cNvPr id="7" name="Slide Number Placeholder 6"/>
          <p:cNvSpPr>
            <a:spLocks noGrp="1"/>
          </p:cNvSpPr>
          <p:nvPr>
            <p:ph type="sldNum" sz="quarter" idx="12"/>
          </p:nvPr>
        </p:nvSpPr>
        <p:spPr/>
        <p:txBody>
          <a:bodyPr/>
          <a:lstStyle/>
          <a:p>
            <a:fld id="{E3E8C66F-BA80-473A-98E2-E601785D462D}" type="slidenum">
              <a:rPr lang="en-US" altLang="en-US" smtClean="0"/>
              <a:pPr/>
              <a:t>‹#›</a:t>
            </a:fld>
            <a:endParaRPr lang="en-US" altLang="en-US"/>
          </a:p>
        </p:txBody>
      </p:sp>
    </p:spTree>
    <p:extLst>
      <p:ext uri="{BB962C8B-B14F-4D97-AF65-F5344CB8AC3E}">
        <p14:creationId xmlns:p14="http://schemas.microsoft.com/office/powerpoint/2010/main" val="100766252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22812" y="1447800"/>
            <a:ext cx="6019800" cy="1143000"/>
          </a:xfrm>
        </p:spPr>
        <p:txBody>
          <a:bodyPr anchor="b">
            <a:normAutofit/>
          </a:bodyPr>
          <a:lstStyle>
            <a:lvl1pPr algn="l">
              <a:defRPr sz="2800" b="0"/>
            </a:lvl1pPr>
          </a:lstStyle>
          <a:p>
            <a:r>
              <a:rPr lang="en-US" smtClean="0"/>
              <a:t>Click to edit Master title style</a:t>
            </a:r>
            <a:endParaRPr lang="en-US" dirty="0"/>
          </a:p>
        </p:txBody>
      </p:sp>
      <p:sp>
        <p:nvSpPr>
          <p:cNvPr id="14" name="Picture Placeholder 2"/>
          <p:cNvSpPr>
            <a:spLocks noGrp="1" noChangeAspect="1"/>
          </p:cNvSpPr>
          <p:nvPr>
            <p:ph type="pic" idx="1"/>
          </p:nvPr>
        </p:nvSpPr>
        <p:spPr>
          <a:xfrm>
            <a:off x="989012" y="914400"/>
            <a:ext cx="3280974" cy="4572000"/>
          </a:xfrm>
          <a:prstGeom prst="snip2DiagRect">
            <a:avLst>
              <a:gd name="adj1" fmla="val 10815"/>
              <a:gd name="adj2" fmla="val 0"/>
            </a:avLst>
          </a:prstGeom>
          <a:ln w="15875">
            <a:solidFill>
              <a:schemeClr val="tx1">
                <a:alpha val="4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4722812" y="2777066"/>
            <a:ext cx="6021388" cy="2048933"/>
          </a:xfrm>
        </p:spPr>
        <p:txBody>
          <a:bodyPr anchor="t">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endParaRPr lang="en-US" altLang="en-US"/>
          </a:p>
        </p:txBody>
      </p:sp>
      <p:sp>
        <p:nvSpPr>
          <p:cNvPr id="6" name="Footer Placeholder 5"/>
          <p:cNvSpPr>
            <a:spLocks noGrp="1"/>
          </p:cNvSpPr>
          <p:nvPr>
            <p:ph type="ftr" sz="quarter" idx="11"/>
          </p:nvPr>
        </p:nvSpPr>
        <p:spPr/>
        <p:txBody>
          <a:bodyPr/>
          <a:lstStyle/>
          <a:p>
            <a:endParaRPr lang="en-US" altLang="en-US"/>
          </a:p>
        </p:txBody>
      </p:sp>
      <p:sp>
        <p:nvSpPr>
          <p:cNvPr id="7" name="Slide Number Placeholder 6"/>
          <p:cNvSpPr>
            <a:spLocks noGrp="1"/>
          </p:cNvSpPr>
          <p:nvPr>
            <p:ph type="sldNum" sz="quarter" idx="12"/>
          </p:nvPr>
        </p:nvSpPr>
        <p:spPr/>
        <p:txBody>
          <a:bodyPr/>
          <a:lstStyle/>
          <a:p>
            <a:fld id="{404B322C-46F2-4351-BA6E-8772D6959A75}" type="slidenum">
              <a:rPr lang="en-US" altLang="en-US" smtClean="0"/>
              <a:pPr/>
              <a:t>‹#›</a:t>
            </a:fld>
            <a:endParaRPr lang="en-US" altLang="en-US"/>
          </a:p>
        </p:txBody>
      </p:sp>
    </p:spTree>
    <p:extLst>
      <p:ext uri="{BB962C8B-B14F-4D97-AF65-F5344CB8AC3E}">
        <p14:creationId xmlns:p14="http://schemas.microsoft.com/office/powerpoint/2010/main" val="247190072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7" name="Group 6"/>
          <p:cNvGrpSpPr/>
          <p:nvPr/>
        </p:nvGrpSpPr>
        <p:grpSpPr>
          <a:xfrm>
            <a:off x="9206969" y="2963333"/>
            <a:ext cx="2981858" cy="3208867"/>
            <a:chOff x="9206969" y="2963333"/>
            <a:chExt cx="2981858" cy="3208867"/>
          </a:xfrm>
        </p:grpSpPr>
        <p:cxnSp>
          <p:nvCxnSpPr>
            <p:cNvPr id="8" name="Straight Connector 7"/>
            <p:cNvCxnSpPr/>
            <p:nvPr/>
          </p:nvCxnSpPr>
          <p:spPr>
            <a:xfrm flipH="1">
              <a:off x="11276012" y="2963333"/>
              <a:ext cx="912814" cy="912812"/>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flipH="1">
              <a:off x="9206969" y="3190344"/>
              <a:ext cx="2981857" cy="2981856"/>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flipH="1">
              <a:off x="10292292" y="3285067"/>
              <a:ext cx="1896534" cy="1896533"/>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p:nvCxnSpPr>
          <p:spPr>
            <a:xfrm flipH="1">
              <a:off x="10443103" y="3131080"/>
              <a:ext cx="1745722" cy="1745720"/>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flipH="1">
              <a:off x="10918826" y="3683001"/>
              <a:ext cx="1270001" cy="1269999"/>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grpSp>
      <p:sp>
        <p:nvSpPr>
          <p:cNvPr id="2" name="Title Placeholder 1"/>
          <p:cNvSpPr>
            <a:spLocks noGrp="1"/>
          </p:cNvSpPr>
          <p:nvPr>
            <p:ph type="title"/>
          </p:nvPr>
        </p:nvSpPr>
        <p:spPr>
          <a:xfrm>
            <a:off x="684212" y="4487332"/>
            <a:ext cx="8534400" cy="1507067"/>
          </a:xfrm>
          <a:prstGeom prst="rect">
            <a:avLst/>
          </a:prstGeom>
          <a:effectLst/>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84212" y="685800"/>
            <a:ext cx="8534400" cy="3615267"/>
          </a:xfrm>
          <a:prstGeom prst="rect">
            <a:avLst/>
          </a:prstGeom>
        </p:spPr>
        <p:txBody>
          <a:bodyPr vert="horz" lIns="91440" tIns="45720" rIns="91440" bIns="45720" rtlCol="0"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9904412" y="6172200"/>
            <a:ext cx="1600200" cy="365125"/>
          </a:xfrm>
          <a:prstGeom prst="rect">
            <a:avLst/>
          </a:prstGeom>
        </p:spPr>
        <p:txBody>
          <a:bodyPr vert="horz" lIns="91440" tIns="45720" rIns="91440" bIns="45720" rtlCol="0" anchor="t"/>
          <a:lstStyle>
            <a:lvl1pPr algn="r">
              <a:defRPr sz="1000" b="0" i="0">
                <a:solidFill>
                  <a:schemeClr val="bg2">
                    <a:lumMod val="50000"/>
                  </a:schemeClr>
                </a:solidFill>
                <a:effectLst/>
                <a:latin typeface="+mn-lt"/>
              </a:defRPr>
            </a:lvl1pPr>
          </a:lstStyle>
          <a:p>
            <a:endParaRPr lang="en-US" altLang="en-US"/>
          </a:p>
        </p:txBody>
      </p:sp>
      <p:sp>
        <p:nvSpPr>
          <p:cNvPr id="5" name="Footer Placeholder 4"/>
          <p:cNvSpPr>
            <a:spLocks noGrp="1"/>
          </p:cNvSpPr>
          <p:nvPr>
            <p:ph type="ftr" sz="quarter" idx="3"/>
          </p:nvPr>
        </p:nvSpPr>
        <p:spPr>
          <a:xfrm>
            <a:off x="684212" y="6172200"/>
            <a:ext cx="7543800" cy="365125"/>
          </a:xfrm>
          <a:prstGeom prst="rect">
            <a:avLst/>
          </a:prstGeom>
        </p:spPr>
        <p:txBody>
          <a:bodyPr vert="horz" lIns="91440" tIns="45720" rIns="91440" bIns="45720" rtlCol="0" anchor="t"/>
          <a:lstStyle>
            <a:lvl1pPr algn="l">
              <a:defRPr sz="1000" b="0" i="0">
                <a:solidFill>
                  <a:schemeClr val="bg2">
                    <a:lumMod val="50000"/>
                  </a:schemeClr>
                </a:solidFill>
                <a:effectLst/>
                <a:latin typeface="+mn-lt"/>
              </a:defRPr>
            </a:lvl1pPr>
          </a:lstStyle>
          <a:p>
            <a:endParaRPr lang="en-US" altLang="en-US"/>
          </a:p>
        </p:txBody>
      </p:sp>
      <p:sp>
        <p:nvSpPr>
          <p:cNvPr id="6" name="Slide Number Placeholder 5"/>
          <p:cNvSpPr>
            <a:spLocks noGrp="1"/>
          </p:cNvSpPr>
          <p:nvPr>
            <p:ph type="sldNum" sz="quarter" idx="4"/>
          </p:nvPr>
        </p:nvSpPr>
        <p:spPr>
          <a:xfrm>
            <a:off x="10363200" y="5578475"/>
            <a:ext cx="1142245" cy="669925"/>
          </a:xfrm>
          <a:prstGeom prst="rect">
            <a:avLst/>
          </a:prstGeom>
        </p:spPr>
        <p:txBody>
          <a:bodyPr vert="horz" lIns="91440" tIns="45720" rIns="91440" bIns="45720" rtlCol="0" anchor="b"/>
          <a:lstStyle>
            <a:lvl1pPr algn="r">
              <a:defRPr sz="3200" b="0" i="0">
                <a:solidFill>
                  <a:schemeClr val="bg2">
                    <a:lumMod val="50000"/>
                  </a:schemeClr>
                </a:solidFill>
                <a:effectLst/>
                <a:latin typeface="+mn-lt"/>
              </a:defRPr>
            </a:lvl1pPr>
          </a:lstStyle>
          <a:p>
            <a:fld id="{10D186FA-27EC-4A47-B71F-823221E79066}" type="slidenum">
              <a:rPr lang="en-US" altLang="en-US" smtClean="0"/>
              <a:pPr/>
              <a:t>‹#›</a:t>
            </a:fld>
            <a:endParaRPr lang="en-US" altLang="en-US"/>
          </a:p>
        </p:txBody>
      </p:sp>
    </p:spTree>
    <p:extLst>
      <p:ext uri="{BB962C8B-B14F-4D97-AF65-F5344CB8AC3E}">
        <p14:creationId xmlns:p14="http://schemas.microsoft.com/office/powerpoint/2010/main" val="4039788069"/>
      </p:ext>
    </p:extLst>
  </p:cSld>
  <p:clrMap bg1="dk1" tx1="lt1" bg2="dk2" tx2="lt2" accent1="accent1" accent2="accent2" accent3="accent3" accent4="accent4" accent5="accent5" accent6="accent6" hlink="hlink" folHlink="folHlink"/>
  <p:sldLayoutIdLst>
    <p:sldLayoutId id="2147483677" r:id="rId1"/>
    <p:sldLayoutId id="2147483678" r:id="rId2"/>
    <p:sldLayoutId id="2147483679" r:id="rId3"/>
    <p:sldLayoutId id="2147483680" r:id="rId4"/>
    <p:sldLayoutId id="2147483681" r:id="rId5"/>
    <p:sldLayoutId id="2147483682" r:id="rId6"/>
    <p:sldLayoutId id="2147483683" r:id="rId7"/>
    <p:sldLayoutId id="2147483684" r:id="rId8"/>
    <p:sldLayoutId id="2147483685" r:id="rId9"/>
    <p:sldLayoutId id="2147483686" r:id="rId10"/>
    <p:sldLayoutId id="2147483687" r:id="rId11"/>
    <p:sldLayoutId id="2147483688" r:id="rId12"/>
    <p:sldLayoutId id="2147483689" r:id="rId13"/>
    <p:sldLayoutId id="2147483690" r:id="rId14"/>
    <p:sldLayoutId id="2147483691" r:id="rId15"/>
    <p:sldLayoutId id="2147483692" r:id="rId16"/>
    <p:sldLayoutId id="2147483693" r:id="rId17"/>
    <p:sldLayoutId id="2147483695" r:id="rId18"/>
  </p:sldLayoutIdLst>
  <p:txStyles>
    <p:titleStyle>
      <a:lvl1pPr algn="l" defTabSz="457200" rtl="0" eaLnBrk="1" latinLnBrk="0" hangingPunct="1">
        <a:spcBef>
          <a:spcPct val="0"/>
        </a:spcBef>
        <a:buNone/>
        <a:defRPr sz="3600" kern="1200" cap="all">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2000" kern="1200" cap="none">
          <a:solidFill>
            <a:schemeClr val="bg2">
              <a:lumMod val="7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800" kern="1200" cap="none">
          <a:solidFill>
            <a:schemeClr val="bg2">
              <a:lumMod val="7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600" kern="1200" cap="none">
          <a:solidFill>
            <a:schemeClr val="bg2">
              <a:lumMod val="7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image" Target="../media/image9.wmf"/><Relationship Id="rId4" Type="http://schemas.openxmlformats.org/officeDocument/2006/relationships/oleObject" Target="../embeddings/oleObject1.bin"/></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3" Type="http://schemas.openxmlformats.org/officeDocument/2006/relationships/notesSlide" Target="../notesSlides/notesSlide28.xml"/><Relationship Id="rId2" Type="http://schemas.openxmlformats.org/officeDocument/2006/relationships/slideLayout" Target="../slideLayouts/slideLayout18.xml"/><Relationship Id="rId1" Type="http://schemas.openxmlformats.org/officeDocument/2006/relationships/vmlDrawing" Target="../drawings/vmlDrawing2.vml"/><Relationship Id="rId5" Type="http://schemas.openxmlformats.org/officeDocument/2006/relationships/image" Target="../media/image10.wmf"/><Relationship Id="rId4" Type="http://schemas.openxmlformats.org/officeDocument/2006/relationships/oleObject" Target="../embeddings/oleObject2.bin"/></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3.png"/><Relationship Id="rId4" Type="http://schemas.openxmlformats.org/officeDocument/2006/relationships/image" Target="../media/image2.png"/></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1055440" y="1412776"/>
            <a:ext cx="9577064" cy="1143000"/>
          </a:xfrm>
          <a:noFill/>
          <a:ln/>
        </p:spPr>
        <p:txBody>
          <a:bodyPr vert="horz" wrap="square" lIns="92075" tIns="46038" rIns="92075" bIns="46038" numCol="1" anchor="ctr" anchorCtr="0" compatLnSpc="1">
            <a:prstTxWarp prst="textNoShape">
              <a:avLst/>
            </a:prstTxWarp>
            <a:normAutofit fontScale="90000"/>
          </a:bodyPr>
          <a:lstStyle/>
          <a:p>
            <a:r>
              <a:rPr lang="en-US" altLang="en-US" sz="4400" dirty="0" smtClean="0"/>
              <a:t>MR2300:  </a:t>
            </a:r>
            <a:r>
              <a:rPr lang="en-US" altLang="en-US" sz="4400" dirty="0"/>
              <a:t>Marketing Research</a:t>
            </a:r>
            <a:br>
              <a:rPr lang="en-US" altLang="en-US" sz="4400" dirty="0"/>
            </a:br>
            <a:r>
              <a:rPr lang="en-US" altLang="en-US" sz="4400" dirty="0"/>
              <a:t/>
            </a:r>
            <a:br>
              <a:rPr lang="en-US" altLang="en-US" sz="4400" dirty="0"/>
            </a:br>
            <a:r>
              <a:rPr lang="en-US" altLang="en-US" sz="2800" dirty="0" smtClean="0">
                <a:solidFill>
                  <a:schemeClr val="tx1"/>
                </a:solidFill>
              </a:rPr>
              <a:t>Paul Tilley</a:t>
            </a:r>
            <a:r>
              <a:rPr lang="en-US" altLang="en-US" sz="2800" dirty="0">
                <a:solidFill>
                  <a:schemeClr val="tx1"/>
                </a:solidFill>
              </a:rPr>
              <a:t/>
            </a:r>
            <a:br>
              <a:rPr lang="en-US" altLang="en-US" sz="2800" dirty="0">
                <a:solidFill>
                  <a:schemeClr val="tx1"/>
                </a:solidFill>
              </a:rPr>
            </a:br>
            <a:endParaRPr lang="en-US" altLang="en-US" sz="2800" dirty="0">
              <a:solidFill>
                <a:schemeClr val="tx1"/>
              </a:solidFill>
            </a:endParaRPr>
          </a:p>
        </p:txBody>
      </p:sp>
      <p:sp>
        <p:nvSpPr>
          <p:cNvPr id="3075" name="Rectangle 3"/>
          <p:cNvSpPr>
            <a:spLocks noGrp="1" noChangeArrowheads="1"/>
          </p:cNvSpPr>
          <p:nvPr>
            <p:ph type="subTitle" idx="1"/>
          </p:nvPr>
        </p:nvSpPr>
        <p:spPr>
          <a:xfrm>
            <a:off x="1055440" y="3429000"/>
            <a:ext cx="8312968" cy="1752600"/>
          </a:xfrm>
          <a:noFill/>
          <a:ln/>
        </p:spPr>
        <p:txBody>
          <a:bodyPr vert="horz" wrap="square" lIns="92075" tIns="46038" rIns="92075" bIns="46038" numCol="1" anchor="t" anchorCtr="0" compatLnSpc="1">
            <a:prstTxWarp prst="textNoShape">
              <a:avLst/>
            </a:prstTxWarp>
            <a:normAutofit/>
          </a:bodyPr>
          <a:lstStyle/>
          <a:p>
            <a:r>
              <a:rPr lang="en-US" altLang="en-US" sz="3200" dirty="0" smtClean="0"/>
              <a:t>Unit 9: Sampling Designs, Sampling Procedures &amp; Sample Size.</a:t>
            </a:r>
            <a:endParaRPr lang="en-US" altLang="en-US" sz="3200" dirty="0"/>
          </a:p>
        </p:txBody>
      </p:sp>
    </p:spTree>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6628" name="Rectangle 4"/>
          <p:cNvSpPr>
            <a:spLocks noGrp="1" noChangeArrowheads="1"/>
          </p:cNvSpPr>
          <p:nvPr>
            <p:ph type="title"/>
          </p:nvPr>
        </p:nvSpPr>
        <p:spPr>
          <a:xfrm>
            <a:off x="767408" y="18601"/>
            <a:ext cx="8534400" cy="1507067"/>
          </a:xfrm>
        </p:spPr>
        <p:txBody>
          <a:bodyPr/>
          <a:lstStyle/>
          <a:p>
            <a:r>
              <a:rPr lang="en-US" altLang="en-US" dirty="0"/>
              <a:t>Systematic Errors</a:t>
            </a:r>
          </a:p>
        </p:txBody>
      </p:sp>
      <p:sp>
        <p:nvSpPr>
          <p:cNvPr id="26629" name="Rectangle 5"/>
          <p:cNvSpPr>
            <a:spLocks noGrp="1" noChangeArrowheads="1"/>
          </p:cNvSpPr>
          <p:nvPr>
            <p:ph idx="1"/>
          </p:nvPr>
        </p:nvSpPr>
        <p:spPr/>
        <p:txBody>
          <a:bodyPr/>
          <a:lstStyle/>
          <a:p>
            <a:r>
              <a:rPr lang="en-US" altLang="en-US"/>
              <a:t>Nonsampling errors</a:t>
            </a:r>
          </a:p>
          <a:p>
            <a:r>
              <a:rPr lang="en-US" altLang="en-US"/>
              <a:t>Unrepresentative sample results</a:t>
            </a:r>
          </a:p>
          <a:p>
            <a:r>
              <a:rPr lang="en-US" altLang="en-US"/>
              <a:t>Not due to chance</a:t>
            </a:r>
          </a:p>
          <a:p>
            <a:r>
              <a:rPr lang="en-US" altLang="en-US"/>
              <a:t>Due to study design or imperfections in execution</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32" fill="hold" grpId="0" nodeType="clickEffect">
                                  <p:stCondLst>
                                    <p:cond delay="0"/>
                                  </p:stCondLst>
                                  <p:childTnLst>
                                    <p:set>
                                      <p:cBhvr>
                                        <p:cTn id="6" dur="1" fill="hold">
                                          <p:stCondLst>
                                            <p:cond delay="0"/>
                                          </p:stCondLst>
                                        </p:cTn>
                                        <p:tgtEl>
                                          <p:spTgt spid="26629">
                                            <p:txEl>
                                              <p:pRg st="0" end="0"/>
                                            </p:txEl>
                                          </p:spTgt>
                                        </p:tgtEl>
                                        <p:attrNameLst>
                                          <p:attrName>style.visibility</p:attrName>
                                        </p:attrNameLst>
                                      </p:cBhvr>
                                      <p:to>
                                        <p:strVal val="visible"/>
                                      </p:to>
                                    </p:set>
                                    <p:animEffect transition="in" filter="box(out)">
                                      <p:cBhvr>
                                        <p:cTn id="7" dur="500"/>
                                        <p:tgtEl>
                                          <p:spTgt spid="26629">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4" presetClass="entr" presetSubtype="32" fill="hold" grpId="0" nodeType="clickEffect">
                                  <p:stCondLst>
                                    <p:cond delay="0"/>
                                  </p:stCondLst>
                                  <p:childTnLst>
                                    <p:set>
                                      <p:cBhvr>
                                        <p:cTn id="11" dur="1" fill="hold">
                                          <p:stCondLst>
                                            <p:cond delay="0"/>
                                          </p:stCondLst>
                                        </p:cTn>
                                        <p:tgtEl>
                                          <p:spTgt spid="26629">
                                            <p:txEl>
                                              <p:pRg st="1" end="1"/>
                                            </p:txEl>
                                          </p:spTgt>
                                        </p:tgtEl>
                                        <p:attrNameLst>
                                          <p:attrName>style.visibility</p:attrName>
                                        </p:attrNameLst>
                                      </p:cBhvr>
                                      <p:to>
                                        <p:strVal val="visible"/>
                                      </p:to>
                                    </p:set>
                                    <p:animEffect transition="in" filter="box(out)">
                                      <p:cBhvr>
                                        <p:cTn id="12" dur="500"/>
                                        <p:tgtEl>
                                          <p:spTgt spid="26629">
                                            <p:txEl>
                                              <p:pRg st="1" end="1"/>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4" presetClass="entr" presetSubtype="32" fill="hold" grpId="0" nodeType="clickEffect">
                                  <p:stCondLst>
                                    <p:cond delay="0"/>
                                  </p:stCondLst>
                                  <p:childTnLst>
                                    <p:set>
                                      <p:cBhvr>
                                        <p:cTn id="16" dur="1" fill="hold">
                                          <p:stCondLst>
                                            <p:cond delay="0"/>
                                          </p:stCondLst>
                                        </p:cTn>
                                        <p:tgtEl>
                                          <p:spTgt spid="26629">
                                            <p:txEl>
                                              <p:pRg st="2" end="2"/>
                                            </p:txEl>
                                          </p:spTgt>
                                        </p:tgtEl>
                                        <p:attrNameLst>
                                          <p:attrName>style.visibility</p:attrName>
                                        </p:attrNameLst>
                                      </p:cBhvr>
                                      <p:to>
                                        <p:strVal val="visible"/>
                                      </p:to>
                                    </p:set>
                                    <p:animEffect transition="in" filter="box(out)">
                                      <p:cBhvr>
                                        <p:cTn id="17" dur="500"/>
                                        <p:tgtEl>
                                          <p:spTgt spid="26629">
                                            <p:txEl>
                                              <p:pRg st="2" end="2"/>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4" presetClass="entr" presetSubtype="32" fill="hold" grpId="0" nodeType="clickEffect">
                                  <p:stCondLst>
                                    <p:cond delay="0"/>
                                  </p:stCondLst>
                                  <p:childTnLst>
                                    <p:set>
                                      <p:cBhvr>
                                        <p:cTn id="21" dur="1" fill="hold">
                                          <p:stCondLst>
                                            <p:cond delay="0"/>
                                          </p:stCondLst>
                                        </p:cTn>
                                        <p:tgtEl>
                                          <p:spTgt spid="26629">
                                            <p:txEl>
                                              <p:pRg st="3" end="3"/>
                                            </p:txEl>
                                          </p:spTgt>
                                        </p:tgtEl>
                                        <p:attrNameLst>
                                          <p:attrName>style.visibility</p:attrName>
                                        </p:attrNameLst>
                                      </p:cBhvr>
                                      <p:to>
                                        <p:strVal val="visible"/>
                                      </p:to>
                                    </p:set>
                                    <p:animEffect transition="in" filter="box(out)">
                                      <p:cBhvr>
                                        <p:cTn id="22" dur="500"/>
                                        <p:tgtEl>
                                          <p:spTgt spid="26629">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629" grpId="0" build="p" autoUpdateAnimBg="0"/>
    </p:bldLst>
  </p:timing>
</p:sld>
</file>

<file path=ppt/slides/slide1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8676" name="Rectangle 4"/>
          <p:cNvSpPr>
            <a:spLocks noGrp="1" noChangeArrowheads="1"/>
          </p:cNvSpPr>
          <p:nvPr>
            <p:ph type="title"/>
          </p:nvPr>
        </p:nvSpPr>
        <p:spPr>
          <a:xfrm>
            <a:off x="655574" y="332656"/>
            <a:ext cx="8534400" cy="1507067"/>
          </a:xfrm>
        </p:spPr>
        <p:txBody>
          <a:bodyPr/>
          <a:lstStyle/>
          <a:p>
            <a:r>
              <a:rPr lang="en-US" altLang="en-US" dirty="0"/>
              <a:t>Errors Associated with Sampling</a:t>
            </a:r>
          </a:p>
        </p:txBody>
      </p:sp>
      <p:sp>
        <p:nvSpPr>
          <p:cNvPr id="28677" name="Rectangle 5"/>
          <p:cNvSpPr>
            <a:spLocks noGrp="1" noChangeArrowheads="1"/>
          </p:cNvSpPr>
          <p:nvPr>
            <p:ph idx="1"/>
          </p:nvPr>
        </p:nvSpPr>
        <p:spPr/>
        <p:txBody>
          <a:bodyPr/>
          <a:lstStyle/>
          <a:p>
            <a:r>
              <a:rPr lang="en-US" altLang="en-US"/>
              <a:t>Sampling frame error</a:t>
            </a:r>
          </a:p>
          <a:p>
            <a:r>
              <a:rPr lang="en-US" altLang="en-US"/>
              <a:t>Random sampling error</a:t>
            </a:r>
          </a:p>
          <a:p>
            <a:r>
              <a:rPr lang="en-US" altLang="en-US"/>
              <a:t>Nonresponse error</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8677">
                                            <p:txEl>
                                              <p:pRg st="0" end="0"/>
                                            </p:txEl>
                                          </p:spTgt>
                                        </p:tgtEl>
                                        <p:attrNameLst>
                                          <p:attrName>style.visibility</p:attrName>
                                        </p:attrNameLst>
                                      </p:cBhvr>
                                      <p:to>
                                        <p:strVal val="visible"/>
                                      </p:to>
                                    </p:set>
                                    <p:anim calcmode="lin" valueType="num">
                                      <p:cBhvr additive="base">
                                        <p:cTn id="7" dur="500" fill="hold"/>
                                        <p:tgtEl>
                                          <p:spTgt spid="2867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867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8677">
                                            <p:txEl>
                                              <p:pRg st="1" end="1"/>
                                            </p:txEl>
                                          </p:spTgt>
                                        </p:tgtEl>
                                        <p:attrNameLst>
                                          <p:attrName>style.visibility</p:attrName>
                                        </p:attrNameLst>
                                      </p:cBhvr>
                                      <p:to>
                                        <p:strVal val="visible"/>
                                      </p:to>
                                    </p:set>
                                    <p:anim calcmode="lin" valueType="num">
                                      <p:cBhvr additive="base">
                                        <p:cTn id="13" dur="500" fill="hold"/>
                                        <p:tgtEl>
                                          <p:spTgt spid="28677">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8677">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28677">
                                            <p:txEl>
                                              <p:pRg st="2" end="2"/>
                                            </p:txEl>
                                          </p:spTgt>
                                        </p:tgtEl>
                                        <p:attrNameLst>
                                          <p:attrName>style.visibility</p:attrName>
                                        </p:attrNameLst>
                                      </p:cBhvr>
                                      <p:to>
                                        <p:strVal val="visible"/>
                                      </p:to>
                                    </p:set>
                                    <p:anim calcmode="lin" valueType="num">
                                      <p:cBhvr additive="base">
                                        <p:cTn id="19" dur="500" fill="hold"/>
                                        <p:tgtEl>
                                          <p:spTgt spid="28677">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28677">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677" grpId="0" build="p" autoUpdateAnimBg="0"/>
    </p:bldLst>
  </p:timing>
</p:sld>
</file>

<file path=ppt/slides/slide1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0724" name="Rectangle 4"/>
          <p:cNvSpPr>
            <a:spLocks noGrp="1" noChangeArrowheads="1"/>
          </p:cNvSpPr>
          <p:nvPr>
            <p:ph type="title"/>
          </p:nvPr>
        </p:nvSpPr>
        <p:spPr>
          <a:xfrm>
            <a:off x="551384" y="188640"/>
            <a:ext cx="8534400" cy="1507067"/>
          </a:xfrm>
        </p:spPr>
        <p:txBody>
          <a:bodyPr/>
          <a:lstStyle/>
          <a:p>
            <a:r>
              <a:rPr lang="en-US" altLang="en-US" dirty="0"/>
              <a:t>Two Major Categories of Sampling</a:t>
            </a:r>
          </a:p>
        </p:txBody>
      </p:sp>
      <p:sp>
        <p:nvSpPr>
          <p:cNvPr id="30725" name="Rectangle 5"/>
          <p:cNvSpPr>
            <a:spLocks noGrp="1" noChangeArrowheads="1"/>
          </p:cNvSpPr>
          <p:nvPr>
            <p:ph idx="1"/>
          </p:nvPr>
        </p:nvSpPr>
        <p:spPr>
          <a:xfrm>
            <a:off x="623392" y="1484784"/>
            <a:ext cx="9145016" cy="4536504"/>
          </a:xfrm>
        </p:spPr>
        <p:txBody>
          <a:bodyPr>
            <a:normAutofit fontScale="77500" lnSpcReduction="20000"/>
          </a:bodyPr>
          <a:lstStyle/>
          <a:p>
            <a:r>
              <a:rPr lang="en-US" altLang="en-US" dirty="0"/>
              <a:t>Nonprobability sampling</a:t>
            </a:r>
          </a:p>
          <a:p>
            <a:pPr lvl="2"/>
            <a:r>
              <a:rPr lang="en-US" altLang="en-US" sz="2800" dirty="0"/>
              <a:t>Probability of selecting any particular member is </a:t>
            </a:r>
            <a:r>
              <a:rPr lang="en-US" altLang="en-US" sz="2800" dirty="0" smtClean="0"/>
              <a:t>unknown</a:t>
            </a:r>
          </a:p>
          <a:p>
            <a:pPr lvl="3"/>
            <a:r>
              <a:rPr lang="en-US" altLang="en-US" sz="2100" dirty="0" smtClean="0"/>
              <a:t>Convenience Sample</a:t>
            </a:r>
          </a:p>
          <a:p>
            <a:pPr lvl="3"/>
            <a:r>
              <a:rPr lang="en-US" altLang="en-US" sz="2100" dirty="0" smtClean="0"/>
              <a:t>Judgment Sample</a:t>
            </a:r>
          </a:p>
          <a:p>
            <a:pPr lvl="3"/>
            <a:r>
              <a:rPr lang="en-US" altLang="en-US" sz="2100" dirty="0" smtClean="0"/>
              <a:t>Quota Sample</a:t>
            </a:r>
          </a:p>
          <a:p>
            <a:pPr lvl="3"/>
            <a:r>
              <a:rPr lang="en-US" altLang="en-US" sz="2100" dirty="0" smtClean="0"/>
              <a:t>Snowball Sample</a:t>
            </a:r>
            <a:endParaRPr lang="en-US" altLang="en-US" sz="2100" dirty="0"/>
          </a:p>
          <a:p>
            <a:r>
              <a:rPr lang="en-US" altLang="en-US" dirty="0" smtClean="0"/>
              <a:t>Probability </a:t>
            </a:r>
            <a:r>
              <a:rPr lang="en-US" altLang="en-US" dirty="0"/>
              <a:t>sampling</a:t>
            </a:r>
          </a:p>
          <a:p>
            <a:pPr lvl="2"/>
            <a:r>
              <a:rPr lang="en-US" altLang="en-US" sz="2800" dirty="0"/>
              <a:t>Known, nonzero probability for every </a:t>
            </a:r>
            <a:r>
              <a:rPr lang="en-US" altLang="en-US" sz="2800" dirty="0" smtClean="0"/>
              <a:t>element</a:t>
            </a:r>
          </a:p>
          <a:p>
            <a:pPr lvl="3"/>
            <a:r>
              <a:rPr lang="en-US" altLang="en-US" sz="2200" dirty="0" smtClean="0"/>
              <a:t>Simple Random Sample</a:t>
            </a:r>
            <a:endParaRPr lang="en-US" altLang="en-US" sz="2200" dirty="0"/>
          </a:p>
          <a:p>
            <a:pPr lvl="3"/>
            <a:r>
              <a:rPr lang="en-US" altLang="en-US" sz="2200" dirty="0" smtClean="0"/>
              <a:t>Stratified Sample</a:t>
            </a:r>
          </a:p>
          <a:p>
            <a:pPr lvl="3"/>
            <a:r>
              <a:rPr lang="en-US" altLang="en-US" sz="2200" dirty="0" smtClean="0"/>
              <a:t>Cluster Sample</a:t>
            </a:r>
          </a:p>
          <a:p>
            <a:pPr lvl="3"/>
            <a:r>
              <a:rPr lang="en-US" altLang="en-US" sz="2200" dirty="0" smtClean="0"/>
              <a:t>Multistage Area Sample</a:t>
            </a:r>
            <a:endParaRPr lang="en-US" altLang="en-US" sz="2200" dirty="0"/>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0725">
                                            <p:txEl>
                                              <p:pRg st="0" end="0"/>
                                            </p:txEl>
                                          </p:spTgt>
                                        </p:tgtEl>
                                        <p:attrNameLst>
                                          <p:attrName>style.visibility</p:attrName>
                                        </p:attrNameLst>
                                      </p:cBhvr>
                                      <p:to>
                                        <p:strVal val="visible"/>
                                      </p:to>
                                    </p:set>
                                    <p:animEffect transition="in" filter="blinds(horizontal)">
                                      <p:cBhvr>
                                        <p:cTn id="7" dur="500"/>
                                        <p:tgtEl>
                                          <p:spTgt spid="30725">
                                            <p:txEl>
                                              <p:pRg st="0" end="0"/>
                                            </p:txEl>
                                          </p:spTgt>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30725">
                                            <p:txEl>
                                              <p:pRg st="1" end="1"/>
                                            </p:txEl>
                                          </p:spTgt>
                                        </p:tgtEl>
                                        <p:attrNameLst>
                                          <p:attrName>style.visibility</p:attrName>
                                        </p:attrNameLst>
                                      </p:cBhvr>
                                      <p:to>
                                        <p:strVal val="visible"/>
                                      </p:to>
                                    </p:set>
                                    <p:animEffect transition="in" filter="blinds(horizontal)">
                                      <p:cBhvr>
                                        <p:cTn id="10" dur="500"/>
                                        <p:tgtEl>
                                          <p:spTgt spid="30725">
                                            <p:txEl>
                                              <p:pRg st="1" end="1"/>
                                            </p:txEl>
                                          </p:spTgt>
                                        </p:tgtEl>
                                      </p:cBhvr>
                                    </p:animEffect>
                                  </p:childTnLst>
                                </p:cTn>
                              </p:par>
                              <p:par>
                                <p:cTn id="11" presetID="3" presetClass="entr" presetSubtype="10" fill="hold" grpId="0" nodeType="withEffect">
                                  <p:stCondLst>
                                    <p:cond delay="0"/>
                                  </p:stCondLst>
                                  <p:childTnLst>
                                    <p:set>
                                      <p:cBhvr>
                                        <p:cTn id="12" dur="1" fill="hold">
                                          <p:stCondLst>
                                            <p:cond delay="0"/>
                                          </p:stCondLst>
                                        </p:cTn>
                                        <p:tgtEl>
                                          <p:spTgt spid="30725">
                                            <p:txEl>
                                              <p:pRg st="2" end="2"/>
                                            </p:txEl>
                                          </p:spTgt>
                                        </p:tgtEl>
                                        <p:attrNameLst>
                                          <p:attrName>style.visibility</p:attrName>
                                        </p:attrNameLst>
                                      </p:cBhvr>
                                      <p:to>
                                        <p:strVal val="visible"/>
                                      </p:to>
                                    </p:set>
                                    <p:animEffect transition="in" filter="blinds(horizontal)">
                                      <p:cBhvr>
                                        <p:cTn id="13" dur="500"/>
                                        <p:tgtEl>
                                          <p:spTgt spid="30725">
                                            <p:txEl>
                                              <p:pRg st="2" end="2"/>
                                            </p:txEl>
                                          </p:spTgt>
                                        </p:tgtEl>
                                      </p:cBhvr>
                                    </p:animEffect>
                                  </p:childTnLst>
                                </p:cTn>
                              </p:par>
                              <p:par>
                                <p:cTn id="14" presetID="3" presetClass="entr" presetSubtype="10" fill="hold" grpId="0" nodeType="withEffect">
                                  <p:stCondLst>
                                    <p:cond delay="0"/>
                                  </p:stCondLst>
                                  <p:childTnLst>
                                    <p:set>
                                      <p:cBhvr>
                                        <p:cTn id="15" dur="1" fill="hold">
                                          <p:stCondLst>
                                            <p:cond delay="0"/>
                                          </p:stCondLst>
                                        </p:cTn>
                                        <p:tgtEl>
                                          <p:spTgt spid="30725">
                                            <p:txEl>
                                              <p:pRg st="3" end="3"/>
                                            </p:txEl>
                                          </p:spTgt>
                                        </p:tgtEl>
                                        <p:attrNameLst>
                                          <p:attrName>style.visibility</p:attrName>
                                        </p:attrNameLst>
                                      </p:cBhvr>
                                      <p:to>
                                        <p:strVal val="visible"/>
                                      </p:to>
                                    </p:set>
                                    <p:animEffect transition="in" filter="blinds(horizontal)">
                                      <p:cBhvr>
                                        <p:cTn id="16" dur="500"/>
                                        <p:tgtEl>
                                          <p:spTgt spid="30725">
                                            <p:txEl>
                                              <p:pRg st="3" end="3"/>
                                            </p:txEl>
                                          </p:spTgt>
                                        </p:tgtEl>
                                      </p:cBhvr>
                                    </p:animEffect>
                                  </p:childTnLst>
                                </p:cTn>
                              </p:par>
                              <p:par>
                                <p:cTn id="17" presetID="3" presetClass="entr" presetSubtype="10" fill="hold" grpId="0" nodeType="withEffect">
                                  <p:stCondLst>
                                    <p:cond delay="0"/>
                                  </p:stCondLst>
                                  <p:childTnLst>
                                    <p:set>
                                      <p:cBhvr>
                                        <p:cTn id="18" dur="1" fill="hold">
                                          <p:stCondLst>
                                            <p:cond delay="0"/>
                                          </p:stCondLst>
                                        </p:cTn>
                                        <p:tgtEl>
                                          <p:spTgt spid="30725">
                                            <p:txEl>
                                              <p:pRg st="4" end="4"/>
                                            </p:txEl>
                                          </p:spTgt>
                                        </p:tgtEl>
                                        <p:attrNameLst>
                                          <p:attrName>style.visibility</p:attrName>
                                        </p:attrNameLst>
                                      </p:cBhvr>
                                      <p:to>
                                        <p:strVal val="visible"/>
                                      </p:to>
                                    </p:set>
                                    <p:animEffect transition="in" filter="blinds(horizontal)">
                                      <p:cBhvr>
                                        <p:cTn id="19" dur="500"/>
                                        <p:tgtEl>
                                          <p:spTgt spid="30725">
                                            <p:txEl>
                                              <p:pRg st="4" end="4"/>
                                            </p:txEl>
                                          </p:spTgt>
                                        </p:tgtEl>
                                      </p:cBhvr>
                                    </p:animEffect>
                                  </p:childTnLst>
                                </p:cTn>
                              </p:par>
                              <p:par>
                                <p:cTn id="20" presetID="3" presetClass="entr" presetSubtype="10" fill="hold" grpId="0" nodeType="withEffect">
                                  <p:stCondLst>
                                    <p:cond delay="0"/>
                                  </p:stCondLst>
                                  <p:childTnLst>
                                    <p:set>
                                      <p:cBhvr>
                                        <p:cTn id="21" dur="1" fill="hold">
                                          <p:stCondLst>
                                            <p:cond delay="0"/>
                                          </p:stCondLst>
                                        </p:cTn>
                                        <p:tgtEl>
                                          <p:spTgt spid="30725">
                                            <p:txEl>
                                              <p:pRg st="5" end="5"/>
                                            </p:txEl>
                                          </p:spTgt>
                                        </p:tgtEl>
                                        <p:attrNameLst>
                                          <p:attrName>style.visibility</p:attrName>
                                        </p:attrNameLst>
                                      </p:cBhvr>
                                      <p:to>
                                        <p:strVal val="visible"/>
                                      </p:to>
                                    </p:set>
                                    <p:animEffect transition="in" filter="blinds(horizontal)">
                                      <p:cBhvr>
                                        <p:cTn id="22" dur="500"/>
                                        <p:tgtEl>
                                          <p:spTgt spid="30725">
                                            <p:txEl>
                                              <p:pRg st="5" end="5"/>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grpId="0" nodeType="clickEffect">
                                  <p:stCondLst>
                                    <p:cond delay="0"/>
                                  </p:stCondLst>
                                  <p:childTnLst>
                                    <p:set>
                                      <p:cBhvr>
                                        <p:cTn id="26" dur="1" fill="hold">
                                          <p:stCondLst>
                                            <p:cond delay="0"/>
                                          </p:stCondLst>
                                        </p:cTn>
                                        <p:tgtEl>
                                          <p:spTgt spid="30725">
                                            <p:txEl>
                                              <p:pRg st="6" end="6"/>
                                            </p:txEl>
                                          </p:spTgt>
                                        </p:tgtEl>
                                        <p:attrNameLst>
                                          <p:attrName>style.visibility</p:attrName>
                                        </p:attrNameLst>
                                      </p:cBhvr>
                                      <p:to>
                                        <p:strVal val="visible"/>
                                      </p:to>
                                    </p:set>
                                    <p:animEffect transition="in" filter="blinds(horizontal)">
                                      <p:cBhvr>
                                        <p:cTn id="27" dur="500"/>
                                        <p:tgtEl>
                                          <p:spTgt spid="30725">
                                            <p:txEl>
                                              <p:pRg st="6" end="6"/>
                                            </p:txEl>
                                          </p:spTgt>
                                        </p:tgtEl>
                                      </p:cBhvr>
                                    </p:animEffect>
                                  </p:childTnLst>
                                </p:cTn>
                              </p:par>
                              <p:par>
                                <p:cTn id="28" presetID="3" presetClass="entr" presetSubtype="10" fill="hold" grpId="0" nodeType="withEffect">
                                  <p:stCondLst>
                                    <p:cond delay="0"/>
                                  </p:stCondLst>
                                  <p:childTnLst>
                                    <p:set>
                                      <p:cBhvr>
                                        <p:cTn id="29" dur="1" fill="hold">
                                          <p:stCondLst>
                                            <p:cond delay="0"/>
                                          </p:stCondLst>
                                        </p:cTn>
                                        <p:tgtEl>
                                          <p:spTgt spid="30725">
                                            <p:txEl>
                                              <p:pRg st="7" end="7"/>
                                            </p:txEl>
                                          </p:spTgt>
                                        </p:tgtEl>
                                        <p:attrNameLst>
                                          <p:attrName>style.visibility</p:attrName>
                                        </p:attrNameLst>
                                      </p:cBhvr>
                                      <p:to>
                                        <p:strVal val="visible"/>
                                      </p:to>
                                    </p:set>
                                    <p:animEffect transition="in" filter="blinds(horizontal)">
                                      <p:cBhvr>
                                        <p:cTn id="30" dur="500"/>
                                        <p:tgtEl>
                                          <p:spTgt spid="30725">
                                            <p:txEl>
                                              <p:pRg st="7" end="7"/>
                                            </p:txEl>
                                          </p:spTgt>
                                        </p:tgtEl>
                                      </p:cBhvr>
                                    </p:animEffect>
                                  </p:childTnLst>
                                </p:cTn>
                              </p:par>
                              <p:par>
                                <p:cTn id="31" presetID="3" presetClass="entr" presetSubtype="10" fill="hold" grpId="0" nodeType="withEffect">
                                  <p:stCondLst>
                                    <p:cond delay="0"/>
                                  </p:stCondLst>
                                  <p:childTnLst>
                                    <p:set>
                                      <p:cBhvr>
                                        <p:cTn id="32" dur="1" fill="hold">
                                          <p:stCondLst>
                                            <p:cond delay="0"/>
                                          </p:stCondLst>
                                        </p:cTn>
                                        <p:tgtEl>
                                          <p:spTgt spid="30725">
                                            <p:txEl>
                                              <p:pRg st="8" end="8"/>
                                            </p:txEl>
                                          </p:spTgt>
                                        </p:tgtEl>
                                        <p:attrNameLst>
                                          <p:attrName>style.visibility</p:attrName>
                                        </p:attrNameLst>
                                      </p:cBhvr>
                                      <p:to>
                                        <p:strVal val="visible"/>
                                      </p:to>
                                    </p:set>
                                    <p:animEffect transition="in" filter="blinds(horizontal)">
                                      <p:cBhvr>
                                        <p:cTn id="33" dur="500"/>
                                        <p:tgtEl>
                                          <p:spTgt spid="30725">
                                            <p:txEl>
                                              <p:pRg st="8" end="8"/>
                                            </p:txEl>
                                          </p:spTgt>
                                        </p:tgtEl>
                                      </p:cBhvr>
                                    </p:animEffect>
                                  </p:childTnLst>
                                </p:cTn>
                              </p:par>
                              <p:par>
                                <p:cTn id="34" presetID="3" presetClass="entr" presetSubtype="10" fill="hold" grpId="0" nodeType="withEffect">
                                  <p:stCondLst>
                                    <p:cond delay="0"/>
                                  </p:stCondLst>
                                  <p:childTnLst>
                                    <p:set>
                                      <p:cBhvr>
                                        <p:cTn id="35" dur="1" fill="hold">
                                          <p:stCondLst>
                                            <p:cond delay="0"/>
                                          </p:stCondLst>
                                        </p:cTn>
                                        <p:tgtEl>
                                          <p:spTgt spid="30725">
                                            <p:txEl>
                                              <p:pRg st="9" end="9"/>
                                            </p:txEl>
                                          </p:spTgt>
                                        </p:tgtEl>
                                        <p:attrNameLst>
                                          <p:attrName>style.visibility</p:attrName>
                                        </p:attrNameLst>
                                      </p:cBhvr>
                                      <p:to>
                                        <p:strVal val="visible"/>
                                      </p:to>
                                    </p:set>
                                    <p:animEffect transition="in" filter="blinds(horizontal)">
                                      <p:cBhvr>
                                        <p:cTn id="36" dur="500"/>
                                        <p:tgtEl>
                                          <p:spTgt spid="30725">
                                            <p:txEl>
                                              <p:pRg st="9" end="9"/>
                                            </p:txEl>
                                          </p:spTgt>
                                        </p:tgtEl>
                                      </p:cBhvr>
                                    </p:animEffect>
                                  </p:childTnLst>
                                </p:cTn>
                              </p:par>
                              <p:par>
                                <p:cTn id="37" presetID="3" presetClass="entr" presetSubtype="10" fill="hold" grpId="0" nodeType="withEffect">
                                  <p:stCondLst>
                                    <p:cond delay="0"/>
                                  </p:stCondLst>
                                  <p:childTnLst>
                                    <p:set>
                                      <p:cBhvr>
                                        <p:cTn id="38" dur="1" fill="hold">
                                          <p:stCondLst>
                                            <p:cond delay="0"/>
                                          </p:stCondLst>
                                        </p:cTn>
                                        <p:tgtEl>
                                          <p:spTgt spid="30725">
                                            <p:txEl>
                                              <p:pRg st="10" end="10"/>
                                            </p:txEl>
                                          </p:spTgt>
                                        </p:tgtEl>
                                        <p:attrNameLst>
                                          <p:attrName>style.visibility</p:attrName>
                                        </p:attrNameLst>
                                      </p:cBhvr>
                                      <p:to>
                                        <p:strVal val="visible"/>
                                      </p:to>
                                    </p:set>
                                    <p:animEffect transition="in" filter="blinds(horizontal)">
                                      <p:cBhvr>
                                        <p:cTn id="39" dur="500"/>
                                        <p:tgtEl>
                                          <p:spTgt spid="30725">
                                            <p:txEl>
                                              <p:pRg st="10" end="10"/>
                                            </p:txEl>
                                          </p:spTgt>
                                        </p:tgtEl>
                                      </p:cBhvr>
                                    </p:animEffect>
                                  </p:childTnLst>
                                </p:cTn>
                              </p:par>
                              <p:par>
                                <p:cTn id="40" presetID="3" presetClass="entr" presetSubtype="10" fill="hold" grpId="0" nodeType="withEffect">
                                  <p:stCondLst>
                                    <p:cond delay="0"/>
                                  </p:stCondLst>
                                  <p:childTnLst>
                                    <p:set>
                                      <p:cBhvr>
                                        <p:cTn id="41" dur="1" fill="hold">
                                          <p:stCondLst>
                                            <p:cond delay="0"/>
                                          </p:stCondLst>
                                        </p:cTn>
                                        <p:tgtEl>
                                          <p:spTgt spid="30725">
                                            <p:txEl>
                                              <p:pRg st="11" end="11"/>
                                            </p:txEl>
                                          </p:spTgt>
                                        </p:tgtEl>
                                        <p:attrNameLst>
                                          <p:attrName>style.visibility</p:attrName>
                                        </p:attrNameLst>
                                      </p:cBhvr>
                                      <p:to>
                                        <p:strVal val="visible"/>
                                      </p:to>
                                    </p:set>
                                    <p:animEffect transition="in" filter="blinds(horizontal)">
                                      <p:cBhvr>
                                        <p:cTn id="42" dur="500"/>
                                        <p:tgtEl>
                                          <p:spTgt spid="30725">
                                            <p:txEl>
                                              <p:pRg st="11" end="1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25" grpId="0" build="p" bldLvl="2" autoUpdateAnimBg="0"/>
    </p:bldLst>
  </p:timing>
</p:sld>
</file>

<file path=ppt/slides/slide1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2772" name="Rectangle 4"/>
          <p:cNvSpPr>
            <a:spLocks noGrp="1" noChangeArrowheads="1"/>
          </p:cNvSpPr>
          <p:nvPr>
            <p:ph type="title"/>
          </p:nvPr>
        </p:nvSpPr>
        <p:spPr>
          <a:xfrm>
            <a:off x="551384" y="0"/>
            <a:ext cx="8534400" cy="1507067"/>
          </a:xfrm>
        </p:spPr>
        <p:txBody>
          <a:bodyPr/>
          <a:lstStyle/>
          <a:p>
            <a:r>
              <a:rPr lang="en-US" altLang="en-US" dirty="0"/>
              <a:t>Nonprobability Sampling</a:t>
            </a:r>
          </a:p>
        </p:txBody>
      </p:sp>
      <p:sp>
        <p:nvSpPr>
          <p:cNvPr id="32773" name="Rectangle 5"/>
          <p:cNvSpPr>
            <a:spLocks noGrp="1" noChangeArrowheads="1"/>
          </p:cNvSpPr>
          <p:nvPr>
            <p:ph idx="1"/>
          </p:nvPr>
        </p:nvSpPr>
        <p:spPr>
          <a:xfrm>
            <a:off x="684212" y="685800"/>
            <a:ext cx="10812388" cy="5839544"/>
          </a:xfrm>
        </p:spPr>
        <p:txBody>
          <a:bodyPr>
            <a:normAutofit/>
          </a:bodyPr>
          <a:lstStyle/>
          <a:p>
            <a:r>
              <a:rPr lang="en-US" altLang="en-US" dirty="0" smtClean="0"/>
              <a:t>Convenience S</a:t>
            </a:r>
            <a:r>
              <a:rPr lang="en-CA" altLang="en-US" dirty="0" err="1" smtClean="0"/>
              <a:t>ampling</a:t>
            </a:r>
            <a:r>
              <a:rPr lang="en-CA" altLang="en-US" dirty="0" smtClean="0"/>
              <a:t> - </a:t>
            </a:r>
            <a:r>
              <a:rPr lang="en-CA" altLang="en-US" dirty="0"/>
              <a:t>(also called haphazard or accidental sampling) refers to the sampling procedure of obtaining the people who are most conveniently available.</a:t>
            </a:r>
            <a:endParaRPr lang="en-US" altLang="en-US" dirty="0"/>
          </a:p>
          <a:p>
            <a:r>
              <a:rPr lang="en-US" altLang="en-US" dirty="0" smtClean="0"/>
              <a:t>Judgment - </a:t>
            </a:r>
            <a:r>
              <a:rPr lang="en-CA" altLang="en-US" dirty="0"/>
              <a:t>is a nonprobability technique in which an experienced individual selects the sample upon his or her judgment about some appropriate characteristic required of the sample members</a:t>
            </a:r>
            <a:endParaRPr lang="en-US" altLang="en-US" dirty="0"/>
          </a:p>
          <a:p>
            <a:r>
              <a:rPr lang="en-US" altLang="en-US" dirty="0" smtClean="0"/>
              <a:t>Quota - I</a:t>
            </a:r>
            <a:r>
              <a:rPr lang="en-CA" altLang="en-US" dirty="0" smtClean="0"/>
              <a:t>n </a:t>
            </a:r>
            <a:r>
              <a:rPr lang="en-CA" altLang="en-US" dirty="0"/>
              <a:t>quota sampling, the interviewer has a quota to achieve. to ensure that the various subgroups in a population are represented on pertinent sample characteristics to the exact extent that the investigators desire. </a:t>
            </a:r>
          </a:p>
          <a:p>
            <a:r>
              <a:rPr lang="en-US" altLang="en-US" dirty="0" smtClean="0"/>
              <a:t>Snowball - </a:t>
            </a:r>
            <a:r>
              <a:rPr lang="en-CA" altLang="en-US" dirty="0"/>
              <a:t>refers to a variety of procedures in which initial respondents are selected by probability methods, but additional respondents are then obtained from information provided by the initial respondents. This technique is used to locate members of rare populations by referrals. </a:t>
            </a:r>
          </a:p>
          <a:p>
            <a:endParaRPr lang="en-US" altLang="en-US" dirty="0"/>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2773">
                                            <p:txEl>
                                              <p:pRg st="0" end="0"/>
                                            </p:txEl>
                                          </p:spTgt>
                                        </p:tgtEl>
                                        <p:attrNameLst>
                                          <p:attrName>style.visibility</p:attrName>
                                        </p:attrNameLst>
                                      </p:cBhvr>
                                      <p:to>
                                        <p:strVal val="visible"/>
                                      </p:to>
                                    </p:set>
                                    <p:anim calcmode="lin" valueType="num">
                                      <p:cBhvr additive="base">
                                        <p:cTn id="7" dur="500" fill="hold"/>
                                        <p:tgtEl>
                                          <p:spTgt spid="3277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277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32773">
                                            <p:txEl>
                                              <p:pRg st="1" end="1"/>
                                            </p:txEl>
                                          </p:spTgt>
                                        </p:tgtEl>
                                        <p:attrNameLst>
                                          <p:attrName>style.visibility</p:attrName>
                                        </p:attrNameLst>
                                      </p:cBhvr>
                                      <p:to>
                                        <p:strVal val="visible"/>
                                      </p:to>
                                    </p:set>
                                    <p:anim calcmode="lin" valueType="num">
                                      <p:cBhvr additive="base">
                                        <p:cTn id="13" dur="500" fill="hold"/>
                                        <p:tgtEl>
                                          <p:spTgt spid="32773">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32773">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32773">
                                            <p:txEl>
                                              <p:pRg st="2" end="2"/>
                                            </p:txEl>
                                          </p:spTgt>
                                        </p:tgtEl>
                                        <p:attrNameLst>
                                          <p:attrName>style.visibility</p:attrName>
                                        </p:attrNameLst>
                                      </p:cBhvr>
                                      <p:to>
                                        <p:strVal val="visible"/>
                                      </p:to>
                                    </p:set>
                                    <p:anim calcmode="lin" valueType="num">
                                      <p:cBhvr additive="base">
                                        <p:cTn id="19" dur="500" fill="hold"/>
                                        <p:tgtEl>
                                          <p:spTgt spid="32773">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32773">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32773">
                                            <p:txEl>
                                              <p:pRg st="3" end="3"/>
                                            </p:txEl>
                                          </p:spTgt>
                                        </p:tgtEl>
                                        <p:attrNameLst>
                                          <p:attrName>style.visibility</p:attrName>
                                        </p:attrNameLst>
                                      </p:cBhvr>
                                      <p:to>
                                        <p:strVal val="visible"/>
                                      </p:to>
                                    </p:set>
                                    <p:anim calcmode="lin" valueType="num">
                                      <p:cBhvr additive="base">
                                        <p:cTn id="25" dur="500" fill="hold"/>
                                        <p:tgtEl>
                                          <p:spTgt spid="32773">
                                            <p:txEl>
                                              <p:pRg st="3" end="3"/>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32773">
                                            <p:txEl>
                                              <p:pRg st="3" end="3"/>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773" grpId="0" build="p" autoUpdateAnimBg="0"/>
    </p:bldLst>
  </p:timing>
</p:sld>
</file>

<file path=ppt/slides/slide1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4820" name="Rectangle 4"/>
          <p:cNvSpPr>
            <a:spLocks noGrp="1" noChangeArrowheads="1"/>
          </p:cNvSpPr>
          <p:nvPr>
            <p:ph type="title"/>
          </p:nvPr>
        </p:nvSpPr>
        <p:spPr>
          <a:xfrm>
            <a:off x="684212" y="27655"/>
            <a:ext cx="8534400" cy="1507067"/>
          </a:xfrm>
        </p:spPr>
        <p:txBody>
          <a:bodyPr/>
          <a:lstStyle/>
          <a:p>
            <a:r>
              <a:rPr lang="en-US" altLang="en-US" dirty="0"/>
              <a:t>Probability Sampling</a:t>
            </a:r>
          </a:p>
        </p:txBody>
      </p:sp>
      <p:sp>
        <p:nvSpPr>
          <p:cNvPr id="34821" name="Rectangle 5"/>
          <p:cNvSpPr>
            <a:spLocks noGrp="1" noChangeArrowheads="1"/>
          </p:cNvSpPr>
          <p:nvPr>
            <p:ph idx="1"/>
          </p:nvPr>
        </p:nvSpPr>
        <p:spPr/>
        <p:txBody>
          <a:bodyPr/>
          <a:lstStyle/>
          <a:p>
            <a:r>
              <a:rPr lang="en-US" altLang="en-US"/>
              <a:t>Simple random sample</a:t>
            </a:r>
          </a:p>
          <a:p>
            <a:r>
              <a:rPr lang="en-US" altLang="en-US"/>
              <a:t>Systematic sample</a:t>
            </a:r>
          </a:p>
          <a:p>
            <a:r>
              <a:rPr lang="en-US" altLang="en-US"/>
              <a:t>Stratified sample</a:t>
            </a:r>
          </a:p>
          <a:p>
            <a:r>
              <a:rPr lang="en-US" altLang="en-US"/>
              <a:t>Cluster sample</a:t>
            </a:r>
          </a:p>
          <a:p>
            <a:r>
              <a:rPr lang="en-US" altLang="en-US"/>
              <a:t>Multistage area sample</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4821">
                                            <p:txEl>
                                              <p:pRg st="0" end="0"/>
                                            </p:txEl>
                                          </p:spTgt>
                                        </p:tgtEl>
                                        <p:attrNameLst>
                                          <p:attrName>style.visibility</p:attrName>
                                        </p:attrNameLst>
                                      </p:cBhvr>
                                      <p:to>
                                        <p:strVal val="visible"/>
                                      </p:to>
                                    </p:set>
                                    <p:anim calcmode="lin" valueType="num">
                                      <p:cBhvr additive="base">
                                        <p:cTn id="7" dur="500" fill="hold"/>
                                        <p:tgtEl>
                                          <p:spTgt spid="34821">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4821">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34821">
                                            <p:txEl>
                                              <p:pRg st="1" end="1"/>
                                            </p:txEl>
                                          </p:spTgt>
                                        </p:tgtEl>
                                        <p:attrNameLst>
                                          <p:attrName>style.visibility</p:attrName>
                                        </p:attrNameLst>
                                      </p:cBhvr>
                                      <p:to>
                                        <p:strVal val="visible"/>
                                      </p:to>
                                    </p:set>
                                    <p:anim calcmode="lin" valueType="num">
                                      <p:cBhvr additive="base">
                                        <p:cTn id="13" dur="500" fill="hold"/>
                                        <p:tgtEl>
                                          <p:spTgt spid="34821">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34821">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34821">
                                            <p:txEl>
                                              <p:pRg st="2" end="2"/>
                                            </p:txEl>
                                          </p:spTgt>
                                        </p:tgtEl>
                                        <p:attrNameLst>
                                          <p:attrName>style.visibility</p:attrName>
                                        </p:attrNameLst>
                                      </p:cBhvr>
                                      <p:to>
                                        <p:strVal val="visible"/>
                                      </p:to>
                                    </p:set>
                                    <p:anim calcmode="lin" valueType="num">
                                      <p:cBhvr additive="base">
                                        <p:cTn id="19" dur="500" fill="hold"/>
                                        <p:tgtEl>
                                          <p:spTgt spid="34821">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34821">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34821">
                                            <p:txEl>
                                              <p:pRg st="3" end="3"/>
                                            </p:txEl>
                                          </p:spTgt>
                                        </p:tgtEl>
                                        <p:attrNameLst>
                                          <p:attrName>style.visibility</p:attrName>
                                        </p:attrNameLst>
                                      </p:cBhvr>
                                      <p:to>
                                        <p:strVal val="visible"/>
                                      </p:to>
                                    </p:set>
                                    <p:anim calcmode="lin" valueType="num">
                                      <p:cBhvr additive="base">
                                        <p:cTn id="25" dur="500" fill="hold"/>
                                        <p:tgtEl>
                                          <p:spTgt spid="34821">
                                            <p:txEl>
                                              <p:pRg st="3" end="3"/>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34821">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34821">
                                            <p:txEl>
                                              <p:pRg st="4" end="4"/>
                                            </p:txEl>
                                          </p:spTgt>
                                        </p:tgtEl>
                                        <p:attrNameLst>
                                          <p:attrName>style.visibility</p:attrName>
                                        </p:attrNameLst>
                                      </p:cBhvr>
                                      <p:to>
                                        <p:strVal val="visible"/>
                                      </p:to>
                                    </p:set>
                                    <p:anim calcmode="lin" valueType="num">
                                      <p:cBhvr additive="base">
                                        <p:cTn id="31" dur="500" fill="hold"/>
                                        <p:tgtEl>
                                          <p:spTgt spid="34821">
                                            <p:txEl>
                                              <p:pRg st="4" end="4"/>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34821">
                                            <p:txEl>
                                              <p:pRg st="4" end="4"/>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821" grpId="0" build="p" autoUpdateAnimBg="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60" name="Rectangle 4"/>
          <p:cNvSpPr>
            <a:spLocks noGrp="1" noChangeArrowheads="1"/>
          </p:cNvSpPr>
          <p:nvPr>
            <p:ph type="title"/>
          </p:nvPr>
        </p:nvSpPr>
        <p:spPr>
          <a:xfrm>
            <a:off x="684212" y="332656"/>
            <a:ext cx="8534400" cy="1507067"/>
          </a:xfrm>
        </p:spPr>
        <p:txBody>
          <a:bodyPr/>
          <a:lstStyle/>
          <a:p>
            <a:r>
              <a:rPr lang="en-US" altLang="en-US" dirty="0"/>
              <a:t>Simple Random Sampling </a:t>
            </a:r>
          </a:p>
        </p:txBody>
      </p:sp>
      <p:sp>
        <p:nvSpPr>
          <p:cNvPr id="45061" name="Rectangle 5"/>
          <p:cNvSpPr>
            <a:spLocks noGrp="1" noChangeArrowheads="1"/>
          </p:cNvSpPr>
          <p:nvPr>
            <p:ph idx="1"/>
          </p:nvPr>
        </p:nvSpPr>
        <p:spPr/>
        <p:txBody>
          <a:bodyPr/>
          <a:lstStyle/>
          <a:p>
            <a:r>
              <a:rPr lang="en-US" altLang="en-US" dirty="0"/>
              <a:t>A sampling procedure that ensures that each element in the population will have an equal chance of being included in the sample</a:t>
            </a:r>
          </a:p>
        </p:txBody>
      </p:sp>
      <p:pic>
        <p:nvPicPr>
          <p:cNvPr id="2" name="Picture 1"/>
          <p:cNvPicPr>
            <a:picLocks noChangeAspect="1"/>
          </p:cNvPicPr>
          <p:nvPr/>
        </p:nvPicPr>
        <p:blipFill>
          <a:blip r:embed="rId3"/>
          <a:stretch>
            <a:fillRect/>
          </a:stretch>
        </p:blipFill>
        <p:spPr>
          <a:xfrm>
            <a:off x="983432" y="3212976"/>
            <a:ext cx="2419350" cy="1895475"/>
          </a:xfrm>
          <a:prstGeom prst="rect">
            <a:avLst/>
          </a:prstGeom>
        </p:spPr>
      </p:pic>
      <p:sp>
        <p:nvSpPr>
          <p:cNvPr id="3" name="Rectangle 2"/>
          <p:cNvSpPr/>
          <p:nvPr/>
        </p:nvSpPr>
        <p:spPr>
          <a:xfrm>
            <a:off x="3647728" y="2777573"/>
            <a:ext cx="7920880" cy="3046988"/>
          </a:xfrm>
          <a:prstGeom prst="rect">
            <a:avLst/>
          </a:prstGeom>
        </p:spPr>
        <p:txBody>
          <a:bodyPr wrap="square">
            <a:spAutoFit/>
          </a:bodyPr>
          <a:lstStyle/>
          <a:p>
            <a:r>
              <a:rPr lang="en-CA" dirty="0" smtClean="0"/>
              <a:t>A simple random sample of 10 students is to be selected from a class of 50 students. Using a list of all 50 students, each student is given a number (1 to 50), and these numbers are written on small pieces of paper. All the 50 papers are put in a box, after which the box is shaken vigorously to ensure randomisation. Then, 10 papers are taken out of the box, and the numbers are recorded. The students belonging to these numbers will constitute the simple random sample.</a:t>
            </a:r>
            <a:endParaRPr lang="en-CA" dirty="0"/>
          </a:p>
        </p:txBody>
      </p:sp>
    </p:spTree>
  </p:cSld>
  <p:clrMapOvr>
    <a:masterClrMapping/>
  </p:clrMapOvr>
  <p:transition/>
</p:sld>
</file>

<file path=ppt/slides/slide1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7108" name="Rectangle 4"/>
          <p:cNvSpPr>
            <a:spLocks noGrp="1" noChangeArrowheads="1"/>
          </p:cNvSpPr>
          <p:nvPr>
            <p:ph type="title"/>
          </p:nvPr>
        </p:nvSpPr>
        <p:spPr>
          <a:xfrm>
            <a:off x="703360" y="188640"/>
            <a:ext cx="8534400" cy="1507067"/>
          </a:xfrm>
        </p:spPr>
        <p:txBody>
          <a:bodyPr/>
          <a:lstStyle/>
          <a:p>
            <a:r>
              <a:rPr lang="en-US" altLang="en-US" dirty="0"/>
              <a:t>Systematic Sampling </a:t>
            </a:r>
          </a:p>
        </p:txBody>
      </p:sp>
      <p:sp>
        <p:nvSpPr>
          <p:cNvPr id="47109" name="Rectangle 5"/>
          <p:cNvSpPr>
            <a:spLocks noGrp="1" noChangeArrowheads="1"/>
          </p:cNvSpPr>
          <p:nvPr>
            <p:ph idx="1"/>
          </p:nvPr>
        </p:nvSpPr>
        <p:spPr>
          <a:xfrm>
            <a:off x="703360" y="220433"/>
            <a:ext cx="8534400" cy="3615267"/>
          </a:xfrm>
        </p:spPr>
        <p:txBody>
          <a:bodyPr/>
          <a:lstStyle/>
          <a:p>
            <a:r>
              <a:rPr lang="en-US" altLang="en-US" dirty="0"/>
              <a:t>A simple process</a:t>
            </a:r>
          </a:p>
          <a:p>
            <a:r>
              <a:rPr lang="en-US" altLang="en-US" dirty="0"/>
              <a:t>Every  nth name from the list will be drawn</a:t>
            </a:r>
          </a:p>
        </p:txBody>
      </p:sp>
      <p:pic>
        <p:nvPicPr>
          <p:cNvPr id="2" name="Picture 1"/>
          <p:cNvPicPr>
            <a:picLocks noChangeAspect="1"/>
          </p:cNvPicPr>
          <p:nvPr/>
        </p:nvPicPr>
        <p:blipFill>
          <a:blip r:embed="rId3"/>
          <a:stretch>
            <a:fillRect/>
          </a:stretch>
        </p:blipFill>
        <p:spPr>
          <a:xfrm>
            <a:off x="767408" y="2780928"/>
            <a:ext cx="4762500" cy="2381250"/>
          </a:xfrm>
          <a:prstGeom prst="rect">
            <a:avLst/>
          </a:prstGeom>
        </p:spPr>
      </p:pic>
      <p:sp>
        <p:nvSpPr>
          <p:cNvPr id="3" name="Rectangle 2"/>
          <p:cNvSpPr/>
          <p:nvPr/>
        </p:nvSpPr>
        <p:spPr>
          <a:xfrm>
            <a:off x="5735960" y="2632725"/>
            <a:ext cx="6096000" cy="2677656"/>
          </a:xfrm>
          <a:prstGeom prst="rect">
            <a:avLst/>
          </a:prstGeom>
        </p:spPr>
        <p:txBody>
          <a:bodyPr>
            <a:spAutoFit/>
          </a:bodyPr>
          <a:lstStyle/>
          <a:p>
            <a:r>
              <a:rPr lang="en-CA" dirty="0" smtClean="0"/>
              <a:t>Systematic sampling works well when the individuals are already lined up in order. In the past, students have often used this method when asked to survey a random sample of CNA students. Since we don't have access to the complete list, just stand at a corner and pick every 3rd person walking by.</a:t>
            </a:r>
            <a:endParaRPr lang="en-CA" dirty="0"/>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47109">
                                            <p:txEl>
                                              <p:pRg st="0" end="0"/>
                                            </p:txEl>
                                          </p:spTgt>
                                        </p:tgtEl>
                                        <p:attrNameLst>
                                          <p:attrName>style.visibility</p:attrName>
                                        </p:attrNameLst>
                                      </p:cBhvr>
                                      <p:to>
                                        <p:strVal val="visible"/>
                                      </p:to>
                                    </p:set>
                                    <p:animEffect transition="in" filter="blinds(horizontal)">
                                      <p:cBhvr>
                                        <p:cTn id="7" dur="500"/>
                                        <p:tgtEl>
                                          <p:spTgt spid="47109">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47109">
                                            <p:txEl>
                                              <p:pRg st="1" end="1"/>
                                            </p:txEl>
                                          </p:spTgt>
                                        </p:tgtEl>
                                        <p:attrNameLst>
                                          <p:attrName>style.visibility</p:attrName>
                                        </p:attrNameLst>
                                      </p:cBhvr>
                                      <p:to>
                                        <p:strVal val="visible"/>
                                      </p:to>
                                    </p:set>
                                    <p:animEffect transition="in" filter="blinds(horizontal)">
                                      <p:cBhvr>
                                        <p:cTn id="12" dur="500"/>
                                        <p:tgtEl>
                                          <p:spTgt spid="47109">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109" grpId="0" build="p" autoUpdateAnimBg="0"/>
    </p:bldLst>
  </p:timing>
</p:sld>
</file>

<file path=ppt/slides/slide1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9156" name="Rectangle 4"/>
          <p:cNvSpPr>
            <a:spLocks noGrp="1" noChangeArrowheads="1"/>
          </p:cNvSpPr>
          <p:nvPr>
            <p:ph type="title"/>
          </p:nvPr>
        </p:nvSpPr>
        <p:spPr>
          <a:xfrm>
            <a:off x="684212" y="116632"/>
            <a:ext cx="8534400" cy="1507067"/>
          </a:xfrm>
        </p:spPr>
        <p:txBody>
          <a:bodyPr/>
          <a:lstStyle/>
          <a:p>
            <a:r>
              <a:rPr lang="en-US" altLang="en-US" dirty="0"/>
              <a:t>Stratified Sampling</a:t>
            </a:r>
          </a:p>
        </p:txBody>
      </p:sp>
      <p:sp>
        <p:nvSpPr>
          <p:cNvPr id="49157" name="Rectangle 5"/>
          <p:cNvSpPr>
            <a:spLocks noGrp="1" noChangeArrowheads="1"/>
          </p:cNvSpPr>
          <p:nvPr>
            <p:ph idx="1"/>
          </p:nvPr>
        </p:nvSpPr>
        <p:spPr/>
        <p:txBody>
          <a:bodyPr/>
          <a:lstStyle/>
          <a:p>
            <a:r>
              <a:rPr lang="en-US" altLang="en-US"/>
              <a:t>Probability sample</a:t>
            </a:r>
          </a:p>
          <a:p>
            <a:r>
              <a:rPr lang="en-US" altLang="en-US"/>
              <a:t>Subsamples are drawn within different strata</a:t>
            </a:r>
          </a:p>
          <a:p>
            <a:r>
              <a:rPr lang="en-US" altLang="en-US"/>
              <a:t>Each stratum is more or less equal on some characteristic</a:t>
            </a:r>
          </a:p>
          <a:p>
            <a:r>
              <a:rPr lang="en-US" altLang="en-US"/>
              <a:t>Do not confuse with quota sample</a:t>
            </a:r>
          </a:p>
          <a:p>
            <a:endParaRPr lang="en-US" altLang="en-US"/>
          </a:p>
        </p:txBody>
      </p:sp>
      <p:pic>
        <p:nvPicPr>
          <p:cNvPr id="2" name="Picture 1"/>
          <p:cNvPicPr>
            <a:picLocks noChangeAspect="1"/>
          </p:cNvPicPr>
          <p:nvPr/>
        </p:nvPicPr>
        <p:blipFill>
          <a:blip r:embed="rId3"/>
          <a:stretch>
            <a:fillRect/>
          </a:stretch>
        </p:blipFill>
        <p:spPr>
          <a:xfrm>
            <a:off x="767408" y="3356992"/>
            <a:ext cx="4029075" cy="3286125"/>
          </a:xfrm>
          <a:prstGeom prst="rect">
            <a:avLst/>
          </a:prstGeom>
        </p:spPr>
      </p:pic>
      <p:sp>
        <p:nvSpPr>
          <p:cNvPr id="3" name="Rectangle 2"/>
          <p:cNvSpPr/>
          <p:nvPr/>
        </p:nvSpPr>
        <p:spPr>
          <a:xfrm>
            <a:off x="4967441" y="3346741"/>
            <a:ext cx="6096000" cy="3046988"/>
          </a:xfrm>
          <a:prstGeom prst="rect">
            <a:avLst/>
          </a:prstGeom>
        </p:spPr>
        <p:txBody>
          <a:bodyPr>
            <a:spAutoFit/>
          </a:bodyPr>
          <a:lstStyle/>
          <a:p>
            <a:r>
              <a:rPr lang="en-CA" dirty="0" smtClean="0"/>
              <a:t>One easy example using a stratified technique would be a sampling of people at CNA. To make sure that a sufficient number of students, faculty, and staff are selected, we would stratify all individuals by their status - students, faculty, or staff. (These are the </a:t>
            </a:r>
            <a:r>
              <a:rPr lang="en-CA" i="1" dirty="0" smtClean="0"/>
              <a:t>strata</a:t>
            </a:r>
            <a:r>
              <a:rPr lang="en-CA" dirty="0" smtClean="0"/>
              <a:t>.) Then, a proportional number of individuals would be selected from each group.</a:t>
            </a:r>
            <a:endParaRPr lang="en-CA" dirty="0"/>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5" fill="hold" grpId="0" nodeType="clickEffect">
                                  <p:stCondLst>
                                    <p:cond delay="0"/>
                                  </p:stCondLst>
                                  <p:childTnLst>
                                    <p:set>
                                      <p:cBhvr>
                                        <p:cTn id="6" dur="1" fill="hold">
                                          <p:stCondLst>
                                            <p:cond delay="0"/>
                                          </p:stCondLst>
                                        </p:cTn>
                                        <p:tgtEl>
                                          <p:spTgt spid="49157">
                                            <p:txEl>
                                              <p:pRg st="0" end="0"/>
                                            </p:txEl>
                                          </p:spTgt>
                                        </p:tgtEl>
                                        <p:attrNameLst>
                                          <p:attrName>style.visibility</p:attrName>
                                        </p:attrNameLst>
                                      </p:cBhvr>
                                      <p:to>
                                        <p:strVal val="visible"/>
                                      </p:to>
                                    </p:set>
                                    <p:animEffect transition="in" filter="blinds(vertical)">
                                      <p:cBhvr>
                                        <p:cTn id="7" dur="500"/>
                                        <p:tgtEl>
                                          <p:spTgt spid="49157">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5" fill="hold" grpId="0" nodeType="clickEffect">
                                  <p:stCondLst>
                                    <p:cond delay="0"/>
                                  </p:stCondLst>
                                  <p:childTnLst>
                                    <p:set>
                                      <p:cBhvr>
                                        <p:cTn id="11" dur="1" fill="hold">
                                          <p:stCondLst>
                                            <p:cond delay="0"/>
                                          </p:stCondLst>
                                        </p:cTn>
                                        <p:tgtEl>
                                          <p:spTgt spid="49157">
                                            <p:txEl>
                                              <p:pRg st="1" end="1"/>
                                            </p:txEl>
                                          </p:spTgt>
                                        </p:tgtEl>
                                        <p:attrNameLst>
                                          <p:attrName>style.visibility</p:attrName>
                                        </p:attrNameLst>
                                      </p:cBhvr>
                                      <p:to>
                                        <p:strVal val="visible"/>
                                      </p:to>
                                    </p:set>
                                    <p:animEffect transition="in" filter="blinds(vertical)">
                                      <p:cBhvr>
                                        <p:cTn id="12" dur="500"/>
                                        <p:tgtEl>
                                          <p:spTgt spid="49157">
                                            <p:txEl>
                                              <p:pRg st="1" end="1"/>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3" presetClass="entr" presetSubtype="5" fill="hold" grpId="0" nodeType="clickEffect">
                                  <p:stCondLst>
                                    <p:cond delay="0"/>
                                  </p:stCondLst>
                                  <p:childTnLst>
                                    <p:set>
                                      <p:cBhvr>
                                        <p:cTn id="16" dur="1" fill="hold">
                                          <p:stCondLst>
                                            <p:cond delay="0"/>
                                          </p:stCondLst>
                                        </p:cTn>
                                        <p:tgtEl>
                                          <p:spTgt spid="49157">
                                            <p:txEl>
                                              <p:pRg st="2" end="2"/>
                                            </p:txEl>
                                          </p:spTgt>
                                        </p:tgtEl>
                                        <p:attrNameLst>
                                          <p:attrName>style.visibility</p:attrName>
                                        </p:attrNameLst>
                                      </p:cBhvr>
                                      <p:to>
                                        <p:strVal val="visible"/>
                                      </p:to>
                                    </p:set>
                                    <p:animEffect transition="in" filter="blinds(vertical)">
                                      <p:cBhvr>
                                        <p:cTn id="17" dur="500"/>
                                        <p:tgtEl>
                                          <p:spTgt spid="49157">
                                            <p:txEl>
                                              <p:pRg st="2" end="2"/>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3" presetClass="entr" presetSubtype="5" fill="hold" grpId="0" nodeType="clickEffect">
                                  <p:stCondLst>
                                    <p:cond delay="0"/>
                                  </p:stCondLst>
                                  <p:childTnLst>
                                    <p:set>
                                      <p:cBhvr>
                                        <p:cTn id="21" dur="1" fill="hold">
                                          <p:stCondLst>
                                            <p:cond delay="0"/>
                                          </p:stCondLst>
                                        </p:cTn>
                                        <p:tgtEl>
                                          <p:spTgt spid="49157">
                                            <p:txEl>
                                              <p:pRg st="3" end="3"/>
                                            </p:txEl>
                                          </p:spTgt>
                                        </p:tgtEl>
                                        <p:attrNameLst>
                                          <p:attrName>style.visibility</p:attrName>
                                        </p:attrNameLst>
                                      </p:cBhvr>
                                      <p:to>
                                        <p:strVal val="visible"/>
                                      </p:to>
                                    </p:set>
                                    <p:animEffect transition="in" filter="blinds(vertical)">
                                      <p:cBhvr>
                                        <p:cTn id="22" dur="500"/>
                                        <p:tgtEl>
                                          <p:spTgt spid="49157">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157" grpId="0" build="p" autoUpdateAnimBg="0"/>
    </p:bldLst>
  </p:timing>
</p:sld>
</file>

<file path=ppt/slides/slide1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1206" name="Rectangle 6"/>
          <p:cNvSpPr>
            <a:spLocks noGrp="1" noChangeArrowheads="1"/>
          </p:cNvSpPr>
          <p:nvPr>
            <p:ph type="title"/>
          </p:nvPr>
        </p:nvSpPr>
        <p:spPr>
          <a:xfrm>
            <a:off x="551384" y="-207061"/>
            <a:ext cx="8534400" cy="1507067"/>
          </a:xfrm>
        </p:spPr>
        <p:txBody>
          <a:bodyPr/>
          <a:lstStyle/>
          <a:p>
            <a:r>
              <a:rPr lang="en-US" altLang="en-US" dirty="0"/>
              <a:t>Cluster Sampling</a:t>
            </a:r>
          </a:p>
        </p:txBody>
      </p:sp>
      <p:sp>
        <p:nvSpPr>
          <p:cNvPr id="51207" name="Rectangle 7"/>
          <p:cNvSpPr>
            <a:spLocks noGrp="1" noChangeArrowheads="1"/>
          </p:cNvSpPr>
          <p:nvPr>
            <p:ph idx="1"/>
          </p:nvPr>
        </p:nvSpPr>
        <p:spPr>
          <a:xfrm>
            <a:off x="585881" y="0"/>
            <a:ext cx="10452348" cy="3615267"/>
          </a:xfrm>
        </p:spPr>
        <p:txBody>
          <a:bodyPr/>
          <a:lstStyle/>
          <a:p>
            <a:r>
              <a:rPr lang="en-US" altLang="en-US" dirty="0" smtClean="0"/>
              <a:t>The purpose of cluster sampling is to sample economically while retaining the characteristics of a probability sample.</a:t>
            </a:r>
          </a:p>
          <a:p>
            <a:r>
              <a:rPr lang="en-US" altLang="en-US" dirty="0" smtClean="0"/>
              <a:t>The primary sampling unit is no longer the individual element in the population </a:t>
            </a:r>
          </a:p>
          <a:p>
            <a:r>
              <a:rPr lang="en-US" altLang="en-US" dirty="0" smtClean="0"/>
              <a:t>The primary sampling unit is a larger cluster of elements located in proximity to one another  </a:t>
            </a:r>
            <a:endParaRPr lang="en-US" altLang="en-US" dirty="0"/>
          </a:p>
        </p:txBody>
      </p:sp>
      <p:pic>
        <p:nvPicPr>
          <p:cNvPr id="2" name="Picture 1"/>
          <p:cNvPicPr>
            <a:picLocks noChangeAspect="1"/>
          </p:cNvPicPr>
          <p:nvPr/>
        </p:nvPicPr>
        <p:blipFill>
          <a:blip r:embed="rId3"/>
          <a:stretch>
            <a:fillRect/>
          </a:stretch>
        </p:blipFill>
        <p:spPr>
          <a:xfrm>
            <a:off x="839416" y="3429000"/>
            <a:ext cx="3857625" cy="3009900"/>
          </a:xfrm>
          <a:prstGeom prst="rect">
            <a:avLst/>
          </a:prstGeom>
        </p:spPr>
      </p:pic>
      <p:sp>
        <p:nvSpPr>
          <p:cNvPr id="3" name="Rectangle 2"/>
          <p:cNvSpPr/>
          <p:nvPr/>
        </p:nvSpPr>
        <p:spPr>
          <a:xfrm>
            <a:off x="4951412" y="2703016"/>
            <a:ext cx="6768752" cy="4154984"/>
          </a:xfrm>
          <a:prstGeom prst="rect">
            <a:avLst/>
          </a:prstGeom>
        </p:spPr>
        <p:txBody>
          <a:bodyPr wrap="square">
            <a:spAutoFit/>
          </a:bodyPr>
          <a:lstStyle/>
          <a:p>
            <a:r>
              <a:rPr lang="en-CA" dirty="0" smtClean="0"/>
              <a:t>Suppose your company makes light bulbs, and you'd like to test the effectiveness of the packaging. You don't have a complete list, so simple random sampling doesn't apply, and the bulbs are already in boxes, so you can't order them to use systematic. And all the bulbs are essentially the same, so there aren't any characteristics with which to stratify them.</a:t>
            </a:r>
          </a:p>
          <a:p>
            <a:r>
              <a:rPr lang="en-CA" dirty="0" smtClean="0"/>
              <a:t>To use cluster sampling, a quality control inspector might select a certain number of entire boxes of bulbs and test each bulb within those boxes. In this case, the boxes are the </a:t>
            </a:r>
            <a:r>
              <a:rPr lang="en-CA" i="1" dirty="0" smtClean="0"/>
              <a:t>clusters</a:t>
            </a:r>
            <a:r>
              <a:rPr lang="en-CA" dirty="0" smtClean="0"/>
              <a:t>.</a:t>
            </a:r>
            <a:endParaRPr lang="en-CA" dirty="0"/>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51207">
                                            <p:txEl>
                                              <p:pRg st="0" end="0"/>
                                            </p:txEl>
                                          </p:spTgt>
                                        </p:tgtEl>
                                        <p:attrNameLst>
                                          <p:attrName>style.visibility</p:attrName>
                                        </p:attrNameLst>
                                      </p:cBhvr>
                                      <p:to>
                                        <p:strVal val="visible"/>
                                      </p:to>
                                    </p:set>
                                    <p:animEffect transition="in" filter="blinds(horizontal)">
                                      <p:cBhvr>
                                        <p:cTn id="7" dur="500"/>
                                        <p:tgtEl>
                                          <p:spTgt spid="51207">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51207">
                                            <p:txEl>
                                              <p:pRg st="1" end="1"/>
                                            </p:txEl>
                                          </p:spTgt>
                                        </p:tgtEl>
                                        <p:attrNameLst>
                                          <p:attrName>style.visibility</p:attrName>
                                        </p:attrNameLst>
                                      </p:cBhvr>
                                      <p:to>
                                        <p:strVal val="visible"/>
                                      </p:to>
                                    </p:set>
                                    <p:animEffect transition="in" filter="blinds(horizontal)">
                                      <p:cBhvr>
                                        <p:cTn id="12" dur="500"/>
                                        <p:tgtEl>
                                          <p:spTgt spid="51207">
                                            <p:txEl>
                                              <p:pRg st="1" end="1"/>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51207">
                                            <p:txEl>
                                              <p:pRg st="2" end="2"/>
                                            </p:txEl>
                                          </p:spTgt>
                                        </p:tgtEl>
                                        <p:attrNameLst>
                                          <p:attrName>style.visibility</p:attrName>
                                        </p:attrNameLst>
                                      </p:cBhvr>
                                      <p:to>
                                        <p:strVal val="visible"/>
                                      </p:to>
                                    </p:set>
                                    <p:animEffect transition="in" filter="blinds(horizontal)">
                                      <p:cBhvr>
                                        <p:cTn id="17" dur="500"/>
                                        <p:tgtEl>
                                          <p:spTgt spid="51207">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07" grpId="0" build="p" autoUpdateAnimBg="0"/>
    </p:bldLst>
  </p:timing>
</p:sld>
</file>

<file path=ppt/slides/slide1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9398" name="Rectangle 6"/>
          <p:cNvSpPr>
            <a:spLocks noGrp="1" noChangeArrowheads="1"/>
          </p:cNvSpPr>
          <p:nvPr>
            <p:ph type="title"/>
          </p:nvPr>
        </p:nvSpPr>
        <p:spPr>
          <a:xfrm>
            <a:off x="551384" y="188640"/>
            <a:ext cx="8534400" cy="1507067"/>
          </a:xfrm>
        </p:spPr>
        <p:txBody>
          <a:bodyPr/>
          <a:lstStyle/>
          <a:p>
            <a:r>
              <a:rPr lang="en-US" altLang="en-US" dirty="0"/>
              <a:t>What is the </a:t>
            </a:r>
            <a:br>
              <a:rPr lang="en-US" altLang="en-US" dirty="0"/>
            </a:br>
            <a:r>
              <a:rPr lang="en-US" altLang="en-US" dirty="0"/>
              <a:t>Appropriate Sample Design?</a:t>
            </a:r>
          </a:p>
        </p:txBody>
      </p:sp>
      <p:sp>
        <p:nvSpPr>
          <p:cNvPr id="59399" name="Rectangle 7"/>
          <p:cNvSpPr>
            <a:spLocks noGrp="1" noChangeArrowheads="1"/>
          </p:cNvSpPr>
          <p:nvPr>
            <p:ph idx="1"/>
          </p:nvPr>
        </p:nvSpPr>
        <p:spPr>
          <a:xfrm>
            <a:off x="695400" y="1196752"/>
            <a:ext cx="8534400" cy="3615267"/>
          </a:xfrm>
        </p:spPr>
        <p:txBody>
          <a:bodyPr/>
          <a:lstStyle/>
          <a:p>
            <a:r>
              <a:rPr lang="en-US" altLang="en-US" dirty="0"/>
              <a:t>Degree of accuracy</a:t>
            </a:r>
          </a:p>
          <a:p>
            <a:r>
              <a:rPr lang="en-US" altLang="en-US" dirty="0"/>
              <a:t>Resources</a:t>
            </a:r>
          </a:p>
          <a:p>
            <a:r>
              <a:rPr lang="en-US" altLang="en-US" dirty="0"/>
              <a:t>Time</a:t>
            </a:r>
          </a:p>
          <a:p>
            <a:r>
              <a:rPr lang="en-US" altLang="en-US" dirty="0"/>
              <a:t>Advanced knowledge of the population</a:t>
            </a:r>
          </a:p>
          <a:p>
            <a:r>
              <a:rPr lang="en-US" altLang="en-US" dirty="0"/>
              <a:t>National versus local</a:t>
            </a:r>
          </a:p>
          <a:p>
            <a:r>
              <a:rPr lang="en-US" altLang="en-US" dirty="0"/>
              <a:t>Need for statistical analysis</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59399">
                                            <p:txEl>
                                              <p:pRg st="0" end="0"/>
                                            </p:txEl>
                                          </p:spTgt>
                                        </p:tgtEl>
                                        <p:attrNameLst>
                                          <p:attrName>style.visibility</p:attrName>
                                        </p:attrNameLst>
                                      </p:cBhvr>
                                      <p:to>
                                        <p:strVal val="visible"/>
                                      </p:to>
                                    </p:set>
                                    <p:anim calcmode="lin" valueType="num">
                                      <p:cBhvr additive="base">
                                        <p:cTn id="7" dur="500" fill="hold"/>
                                        <p:tgtEl>
                                          <p:spTgt spid="59399">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59399">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59399">
                                            <p:txEl>
                                              <p:pRg st="1" end="1"/>
                                            </p:txEl>
                                          </p:spTgt>
                                        </p:tgtEl>
                                        <p:attrNameLst>
                                          <p:attrName>style.visibility</p:attrName>
                                        </p:attrNameLst>
                                      </p:cBhvr>
                                      <p:to>
                                        <p:strVal val="visible"/>
                                      </p:to>
                                    </p:set>
                                    <p:anim calcmode="lin" valueType="num">
                                      <p:cBhvr additive="base">
                                        <p:cTn id="13" dur="500" fill="hold"/>
                                        <p:tgtEl>
                                          <p:spTgt spid="59399">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59399">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59399">
                                            <p:txEl>
                                              <p:pRg st="2" end="2"/>
                                            </p:txEl>
                                          </p:spTgt>
                                        </p:tgtEl>
                                        <p:attrNameLst>
                                          <p:attrName>style.visibility</p:attrName>
                                        </p:attrNameLst>
                                      </p:cBhvr>
                                      <p:to>
                                        <p:strVal val="visible"/>
                                      </p:to>
                                    </p:set>
                                    <p:anim calcmode="lin" valueType="num">
                                      <p:cBhvr additive="base">
                                        <p:cTn id="19" dur="500" fill="hold"/>
                                        <p:tgtEl>
                                          <p:spTgt spid="59399">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59399">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59399">
                                            <p:txEl>
                                              <p:pRg st="3" end="3"/>
                                            </p:txEl>
                                          </p:spTgt>
                                        </p:tgtEl>
                                        <p:attrNameLst>
                                          <p:attrName>style.visibility</p:attrName>
                                        </p:attrNameLst>
                                      </p:cBhvr>
                                      <p:to>
                                        <p:strVal val="visible"/>
                                      </p:to>
                                    </p:set>
                                    <p:anim calcmode="lin" valueType="num">
                                      <p:cBhvr additive="base">
                                        <p:cTn id="25" dur="500" fill="hold"/>
                                        <p:tgtEl>
                                          <p:spTgt spid="59399">
                                            <p:txEl>
                                              <p:pRg st="3" end="3"/>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59399">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59399">
                                            <p:txEl>
                                              <p:pRg st="4" end="4"/>
                                            </p:txEl>
                                          </p:spTgt>
                                        </p:tgtEl>
                                        <p:attrNameLst>
                                          <p:attrName>style.visibility</p:attrName>
                                        </p:attrNameLst>
                                      </p:cBhvr>
                                      <p:to>
                                        <p:strVal val="visible"/>
                                      </p:to>
                                    </p:set>
                                    <p:anim calcmode="lin" valueType="num">
                                      <p:cBhvr additive="base">
                                        <p:cTn id="31" dur="500" fill="hold"/>
                                        <p:tgtEl>
                                          <p:spTgt spid="59399">
                                            <p:txEl>
                                              <p:pRg st="4" end="4"/>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59399">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33" fill="hold" nodeType="clickPar">
                      <p:stCondLst>
                        <p:cond delay="indefinite"/>
                      </p:stCondLst>
                      <p:childTnLst>
                        <p:par>
                          <p:cTn id="34" fill="hold" nodeType="withGroup">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59399">
                                            <p:txEl>
                                              <p:pRg st="5" end="5"/>
                                            </p:txEl>
                                          </p:spTgt>
                                        </p:tgtEl>
                                        <p:attrNameLst>
                                          <p:attrName>style.visibility</p:attrName>
                                        </p:attrNameLst>
                                      </p:cBhvr>
                                      <p:to>
                                        <p:strVal val="visible"/>
                                      </p:to>
                                    </p:set>
                                    <p:anim calcmode="lin" valueType="num">
                                      <p:cBhvr additive="base">
                                        <p:cTn id="37" dur="500" fill="hold"/>
                                        <p:tgtEl>
                                          <p:spTgt spid="59399">
                                            <p:txEl>
                                              <p:pRg st="5" end="5"/>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59399">
                                            <p:txEl>
                                              <p:pRg st="5" end="5"/>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399" grpId="0" build="p" autoUpdateAnimBg="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9416" y="27655"/>
            <a:ext cx="8534400" cy="1507067"/>
          </a:xfrm>
        </p:spPr>
        <p:txBody>
          <a:bodyPr/>
          <a:lstStyle/>
          <a:p>
            <a:r>
              <a:rPr lang="en-CA" dirty="0" smtClean="0"/>
              <a:t>In THIS Video WE WILL:</a:t>
            </a:r>
            <a:endParaRPr lang="en-CA" dirty="0"/>
          </a:p>
        </p:txBody>
      </p:sp>
      <p:sp>
        <p:nvSpPr>
          <p:cNvPr id="3" name="Content Placeholder 2"/>
          <p:cNvSpPr>
            <a:spLocks noGrp="1"/>
          </p:cNvSpPr>
          <p:nvPr>
            <p:ph idx="1"/>
          </p:nvPr>
        </p:nvSpPr>
        <p:spPr>
          <a:xfrm>
            <a:off x="862341" y="1534722"/>
            <a:ext cx="8534400" cy="3615267"/>
          </a:xfrm>
        </p:spPr>
        <p:txBody>
          <a:bodyPr>
            <a:normAutofit fontScale="85000" lnSpcReduction="20000"/>
          </a:bodyPr>
          <a:lstStyle/>
          <a:p>
            <a:pPr>
              <a:buFont typeface="+mj-lt"/>
              <a:buAutoNum type="arabicPeriod"/>
            </a:pPr>
            <a:r>
              <a:rPr lang="en-CA" dirty="0" smtClean="0">
                <a:latin typeface="Arial" panose="020B0604020202020204" pitchFamily="34" charset="0"/>
              </a:rPr>
              <a:t>Define </a:t>
            </a:r>
            <a:r>
              <a:rPr lang="en-CA" dirty="0">
                <a:latin typeface="Arial" panose="020B0604020202020204" pitchFamily="34" charset="0"/>
              </a:rPr>
              <a:t>a sample; a population; a population element and a census </a:t>
            </a:r>
            <a:endParaRPr lang="en-CA" dirty="0"/>
          </a:p>
          <a:p>
            <a:pPr>
              <a:buFont typeface="+mj-lt"/>
              <a:buAutoNum type="arabicPeriod"/>
            </a:pPr>
            <a:r>
              <a:rPr lang="en-CA" dirty="0">
                <a:latin typeface="Arial" panose="020B0604020202020204" pitchFamily="34" charset="0"/>
              </a:rPr>
              <a:t>Explain why researchers use samples.</a:t>
            </a:r>
            <a:endParaRPr lang="en-CA" dirty="0"/>
          </a:p>
          <a:p>
            <a:pPr>
              <a:buFont typeface="+mj-lt"/>
              <a:buAutoNum type="arabicPeriod"/>
            </a:pPr>
            <a:r>
              <a:rPr lang="en-CA" dirty="0">
                <a:latin typeface="Arial" panose="020B0604020202020204" pitchFamily="34" charset="0"/>
              </a:rPr>
              <a:t>Design an appropriate sample.</a:t>
            </a:r>
            <a:endParaRPr lang="en-CA" dirty="0"/>
          </a:p>
          <a:p>
            <a:pPr>
              <a:buFont typeface="+mj-lt"/>
              <a:buAutoNum type="arabicPeriod"/>
            </a:pPr>
            <a:r>
              <a:rPr lang="en-CA" dirty="0">
                <a:latin typeface="Arial" panose="020B0604020202020204" pitchFamily="34" charset="0"/>
              </a:rPr>
              <a:t>Use appropriate statistical tools to extract a useful sample from a population.</a:t>
            </a:r>
            <a:endParaRPr lang="en-CA" dirty="0"/>
          </a:p>
          <a:p>
            <a:pPr>
              <a:buFont typeface="+mj-lt"/>
              <a:buAutoNum type="arabicPeriod"/>
            </a:pPr>
            <a:r>
              <a:rPr lang="en-CA" dirty="0">
                <a:latin typeface="Arial" panose="020B0604020202020204" pitchFamily="34" charset="0"/>
              </a:rPr>
              <a:t>Identify the key concepts in a sampling plan</a:t>
            </a:r>
            <a:endParaRPr lang="en-CA" dirty="0"/>
          </a:p>
          <a:p>
            <a:pPr>
              <a:buFont typeface="+mj-lt"/>
              <a:buAutoNum type="arabicPeriod"/>
            </a:pPr>
            <a:r>
              <a:rPr lang="en-CA" dirty="0">
                <a:latin typeface="Arial" panose="020B0604020202020204" pitchFamily="34" charset="0"/>
              </a:rPr>
              <a:t>Control for errors that can occur in sampling</a:t>
            </a:r>
            <a:endParaRPr lang="en-CA" dirty="0"/>
          </a:p>
          <a:p>
            <a:pPr>
              <a:buFont typeface="+mj-lt"/>
              <a:buAutoNum type="arabicPeriod"/>
            </a:pPr>
            <a:r>
              <a:rPr lang="en-CA" dirty="0">
                <a:latin typeface="Arial" panose="020B0604020202020204" pitchFamily="34" charset="0"/>
              </a:rPr>
              <a:t>Illustrate the distinctive features of probability and non-probability samples</a:t>
            </a:r>
            <a:endParaRPr lang="en-CA" dirty="0"/>
          </a:p>
          <a:p>
            <a:pPr>
              <a:buFont typeface="+mj-lt"/>
              <a:buAutoNum type="arabicPeriod"/>
            </a:pPr>
            <a:r>
              <a:rPr lang="en-CA" dirty="0">
                <a:latin typeface="Arial" panose="020B0604020202020204" pitchFamily="34" charset="0"/>
              </a:rPr>
              <a:t>Calculate and interpret the Mean, Median, Mode and Standard Deviation of data.</a:t>
            </a:r>
            <a:endParaRPr lang="en-CA" dirty="0"/>
          </a:p>
          <a:p>
            <a:pPr>
              <a:buFont typeface="+mj-lt"/>
              <a:buAutoNum type="arabicPeriod"/>
            </a:pPr>
            <a:r>
              <a:rPr lang="en-CA" dirty="0">
                <a:latin typeface="Arial" panose="020B0604020202020204" pitchFamily="34" charset="0"/>
              </a:rPr>
              <a:t>Develop frequency distributions for data</a:t>
            </a:r>
            <a:endParaRPr lang="en-CA" dirty="0"/>
          </a:p>
          <a:p>
            <a:pPr>
              <a:buFont typeface="+mj-lt"/>
              <a:buAutoNum type="arabicPeriod"/>
            </a:pPr>
            <a:r>
              <a:rPr lang="en-CA" dirty="0">
                <a:latin typeface="Arial" panose="020B0604020202020204" pitchFamily="34" charset="0"/>
              </a:rPr>
              <a:t>Calculate sample size and the sample size of a proportion.</a:t>
            </a:r>
            <a:endParaRPr lang="en-CA" dirty="0"/>
          </a:p>
          <a:p>
            <a:endParaRPr lang="en-CA" dirty="0"/>
          </a:p>
        </p:txBody>
      </p:sp>
    </p:spTree>
    <p:extLst>
      <p:ext uri="{BB962C8B-B14F-4D97-AF65-F5344CB8AC3E}">
        <p14:creationId xmlns:p14="http://schemas.microsoft.com/office/powerpoint/2010/main" val="344457590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1444" name="Rectangle 4"/>
          <p:cNvSpPr>
            <a:spLocks noGrp="1" noChangeArrowheads="1"/>
          </p:cNvSpPr>
          <p:nvPr>
            <p:ph type="title"/>
          </p:nvPr>
        </p:nvSpPr>
        <p:spPr>
          <a:xfrm>
            <a:off x="684212" y="332656"/>
            <a:ext cx="8534400" cy="1507067"/>
          </a:xfrm>
        </p:spPr>
        <p:txBody>
          <a:bodyPr/>
          <a:lstStyle/>
          <a:p>
            <a:r>
              <a:rPr lang="en-US" altLang="en-US" dirty="0"/>
              <a:t>After the Sample Design </a:t>
            </a:r>
            <a:br>
              <a:rPr lang="en-US" altLang="en-US" dirty="0"/>
            </a:br>
            <a:r>
              <a:rPr lang="en-US" altLang="en-US" dirty="0"/>
              <a:t>is Selected</a:t>
            </a:r>
          </a:p>
        </p:txBody>
      </p:sp>
      <p:sp>
        <p:nvSpPr>
          <p:cNvPr id="61445" name="Rectangle 5"/>
          <p:cNvSpPr>
            <a:spLocks noGrp="1" noChangeArrowheads="1"/>
          </p:cNvSpPr>
          <p:nvPr>
            <p:ph idx="1"/>
          </p:nvPr>
        </p:nvSpPr>
        <p:spPr/>
        <p:txBody>
          <a:bodyPr/>
          <a:lstStyle/>
          <a:p>
            <a:r>
              <a:rPr lang="en-US" altLang="en-US"/>
              <a:t>Determine sample size</a:t>
            </a:r>
          </a:p>
          <a:p>
            <a:r>
              <a:rPr lang="en-US" altLang="en-US"/>
              <a:t>Select actual sample units</a:t>
            </a:r>
          </a:p>
          <a:p>
            <a:r>
              <a:rPr lang="en-US" altLang="en-US"/>
              <a:t>Conduct fieldwork</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6" fill="hold" grpId="0" nodeType="clickEffect">
                                  <p:stCondLst>
                                    <p:cond delay="0"/>
                                  </p:stCondLst>
                                  <p:childTnLst>
                                    <p:set>
                                      <p:cBhvr>
                                        <p:cTn id="6" dur="1" fill="hold">
                                          <p:stCondLst>
                                            <p:cond delay="0"/>
                                          </p:stCondLst>
                                        </p:cTn>
                                        <p:tgtEl>
                                          <p:spTgt spid="61445">
                                            <p:txEl>
                                              <p:pRg st="0" end="0"/>
                                            </p:txEl>
                                          </p:spTgt>
                                        </p:tgtEl>
                                        <p:attrNameLst>
                                          <p:attrName>style.visibility</p:attrName>
                                        </p:attrNameLst>
                                      </p:cBhvr>
                                      <p:to>
                                        <p:strVal val="visible"/>
                                      </p:to>
                                    </p:set>
                                    <p:anim calcmode="lin" valueType="num">
                                      <p:cBhvr additive="base">
                                        <p:cTn id="7" dur="500" fill="hold"/>
                                        <p:tgtEl>
                                          <p:spTgt spid="61445">
                                            <p:txEl>
                                              <p:pRg st="0" end="0"/>
                                            </p:txEl>
                                          </p:spTgt>
                                        </p:tgtEl>
                                        <p:attrNameLst>
                                          <p:attrName>ppt_x</p:attrName>
                                        </p:attrNameLst>
                                      </p:cBhvr>
                                      <p:tavLst>
                                        <p:tav tm="0">
                                          <p:val>
                                            <p:strVal val="1+#ppt_w/2"/>
                                          </p:val>
                                        </p:tav>
                                        <p:tav tm="100000">
                                          <p:val>
                                            <p:strVal val="#ppt_x"/>
                                          </p:val>
                                        </p:tav>
                                      </p:tavLst>
                                    </p:anim>
                                    <p:anim calcmode="lin" valueType="num">
                                      <p:cBhvr additive="base">
                                        <p:cTn id="8" dur="500" fill="hold"/>
                                        <p:tgtEl>
                                          <p:spTgt spid="6144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6" fill="hold" grpId="0" nodeType="clickEffect">
                                  <p:stCondLst>
                                    <p:cond delay="0"/>
                                  </p:stCondLst>
                                  <p:childTnLst>
                                    <p:set>
                                      <p:cBhvr>
                                        <p:cTn id="12" dur="1" fill="hold">
                                          <p:stCondLst>
                                            <p:cond delay="0"/>
                                          </p:stCondLst>
                                        </p:cTn>
                                        <p:tgtEl>
                                          <p:spTgt spid="61445">
                                            <p:txEl>
                                              <p:pRg st="1" end="1"/>
                                            </p:txEl>
                                          </p:spTgt>
                                        </p:tgtEl>
                                        <p:attrNameLst>
                                          <p:attrName>style.visibility</p:attrName>
                                        </p:attrNameLst>
                                      </p:cBhvr>
                                      <p:to>
                                        <p:strVal val="visible"/>
                                      </p:to>
                                    </p:set>
                                    <p:anim calcmode="lin" valueType="num">
                                      <p:cBhvr additive="base">
                                        <p:cTn id="13" dur="500" fill="hold"/>
                                        <p:tgtEl>
                                          <p:spTgt spid="61445">
                                            <p:txEl>
                                              <p:pRg st="1" end="1"/>
                                            </p:txEl>
                                          </p:spTgt>
                                        </p:tgtEl>
                                        <p:attrNameLst>
                                          <p:attrName>ppt_x</p:attrName>
                                        </p:attrNameLst>
                                      </p:cBhvr>
                                      <p:tavLst>
                                        <p:tav tm="0">
                                          <p:val>
                                            <p:strVal val="1+#ppt_w/2"/>
                                          </p:val>
                                        </p:tav>
                                        <p:tav tm="100000">
                                          <p:val>
                                            <p:strVal val="#ppt_x"/>
                                          </p:val>
                                        </p:tav>
                                      </p:tavLst>
                                    </p:anim>
                                    <p:anim calcmode="lin" valueType="num">
                                      <p:cBhvr additive="base">
                                        <p:cTn id="14" dur="500" fill="hold"/>
                                        <p:tgtEl>
                                          <p:spTgt spid="61445">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6" fill="hold" grpId="0" nodeType="clickEffect">
                                  <p:stCondLst>
                                    <p:cond delay="0"/>
                                  </p:stCondLst>
                                  <p:childTnLst>
                                    <p:set>
                                      <p:cBhvr>
                                        <p:cTn id="18" dur="1" fill="hold">
                                          <p:stCondLst>
                                            <p:cond delay="0"/>
                                          </p:stCondLst>
                                        </p:cTn>
                                        <p:tgtEl>
                                          <p:spTgt spid="61445">
                                            <p:txEl>
                                              <p:pRg st="2" end="2"/>
                                            </p:txEl>
                                          </p:spTgt>
                                        </p:tgtEl>
                                        <p:attrNameLst>
                                          <p:attrName>style.visibility</p:attrName>
                                        </p:attrNameLst>
                                      </p:cBhvr>
                                      <p:to>
                                        <p:strVal val="visible"/>
                                      </p:to>
                                    </p:set>
                                    <p:anim calcmode="lin" valueType="num">
                                      <p:cBhvr additive="base">
                                        <p:cTn id="19" dur="500" fill="hold"/>
                                        <p:tgtEl>
                                          <p:spTgt spid="61445">
                                            <p:txEl>
                                              <p:pRg st="2" end="2"/>
                                            </p:txEl>
                                          </p:spTgt>
                                        </p:tgtEl>
                                        <p:attrNameLst>
                                          <p:attrName>ppt_x</p:attrName>
                                        </p:attrNameLst>
                                      </p:cBhvr>
                                      <p:tavLst>
                                        <p:tav tm="0">
                                          <p:val>
                                            <p:strVal val="1+#ppt_w/2"/>
                                          </p:val>
                                        </p:tav>
                                        <p:tav tm="100000">
                                          <p:val>
                                            <p:strVal val="#ppt_x"/>
                                          </p:val>
                                        </p:tav>
                                      </p:tavLst>
                                    </p:anim>
                                    <p:anim calcmode="lin" valueType="num">
                                      <p:cBhvr additive="base">
                                        <p:cTn id="20" dur="500" fill="hold"/>
                                        <p:tgtEl>
                                          <p:spTgt spid="61445">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45" grpId="0" build="p" autoUpdateAnimBg="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a:xfrm>
            <a:off x="652397" y="-22283"/>
            <a:ext cx="8534400" cy="1507067"/>
          </a:xfrm>
          <a:noFill/>
          <a:ln/>
        </p:spPr>
        <p:txBody>
          <a:bodyPr vert="horz" wrap="square" lIns="92075" tIns="46038" rIns="92075" bIns="46038" numCol="1" anchor="ctr" anchorCtr="0" compatLnSpc="1">
            <a:prstTxWarp prst="textNoShape">
              <a:avLst/>
            </a:prstTxWarp>
          </a:bodyPr>
          <a:lstStyle/>
          <a:p>
            <a:r>
              <a:rPr lang="en-US" altLang="en-US" dirty="0"/>
              <a:t>Sample Statistics</a:t>
            </a:r>
            <a:endParaRPr lang="en-US" altLang="en-US" b="1" dirty="0"/>
          </a:p>
        </p:txBody>
      </p:sp>
      <p:sp>
        <p:nvSpPr>
          <p:cNvPr id="14339" name="Rectangle 3"/>
          <p:cNvSpPr>
            <a:spLocks noGrp="1" noChangeArrowheads="1"/>
          </p:cNvSpPr>
          <p:nvPr>
            <p:ph idx="1"/>
          </p:nvPr>
        </p:nvSpPr>
        <p:spPr>
          <a:xfrm>
            <a:off x="684212" y="1484784"/>
            <a:ext cx="8534400" cy="3615267"/>
          </a:xfrm>
          <a:noFill/>
          <a:ln/>
        </p:spPr>
        <p:txBody>
          <a:bodyPr vert="horz" wrap="square" lIns="92075" tIns="46038" rIns="92075" bIns="46038" numCol="1" anchor="t" anchorCtr="0" compatLnSpc="1">
            <a:prstTxWarp prst="textNoShape">
              <a:avLst/>
            </a:prstTxWarp>
          </a:bodyPr>
          <a:lstStyle/>
          <a:p>
            <a:r>
              <a:rPr lang="en-US" altLang="en-US" dirty="0"/>
              <a:t>Variables in a sample</a:t>
            </a:r>
          </a:p>
          <a:p>
            <a:r>
              <a:rPr lang="en-US" altLang="en-US" dirty="0"/>
              <a:t>Measures computed from data</a:t>
            </a:r>
          </a:p>
          <a:p>
            <a:r>
              <a:rPr lang="en-US" altLang="en-US" dirty="0"/>
              <a:t>English letters for notation</a:t>
            </a:r>
          </a:p>
        </p:txBody>
      </p:sp>
    </p:spTree>
    <p:extLst>
      <p:ext uri="{BB962C8B-B14F-4D97-AF65-F5344CB8AC3E}">
        <p14:creationId xmlns:p14="http://schemas.microsoft.com/office/powerpoint/2010/main" val="761979792"/>
      </p:ext>
    </p:extLst>
  </p:cSld>
  <p:clrMapOvr>
    <a:masterClrMapping/>
  </p:clrMapOvr>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5" name="Rectangle 3"/>
          <p:cNvSpPr>
            <a:spLocks noChangeArrowheads="1"/>
          </p:cNvSpPr>
          <p:nvPr/>
        </p:nvSpPr>
        <p:spPr bwMode="auto">
          <a:xfrm>
            <a:off x="2132684" y="1747704"/>
            <a:ext cx="7117333" cy="12009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spAutoFit/>
          </a:bodyPr>
          <a:lstStyle/>
          <a:p>
            <a:r>
              <a:rPr lang="en-US" altLang="en-US" dirty="0">
                <a:latin typeface="Arial" panose="020B0604020202020204" pitchFamily="34" charset="0"/>
              </a:rPr>
              <a:t>				  Frequency (number of</a:t>
            </a:r>
          </a:p>
          <a:p>
            <a:r>
              <a:rPr lang="en-US" altLang="en-US" dirty="0">
                <a:latin typeface="Arial" panose="020B0604020202020204" pitchFamily="34" charset="0"/>
              </a:rPr>
              <a:t>				people making deposits</a:t>
            </a:r>
          </a:p>
          <a:p>
            <a:r>
              <a:rPr lang="en-US" altLang="en-US" dirty="0">
                <a:latin typeface="Arial" panose="020B0604020202020204" pitchFamily="34" charset="0"/>
              </a:rPr>
              <a:t>Amount				    in each range)</a:t>
            </a:r>
          </a:p>
        </p:txBody>
      </p:sp>
      <p:sp>
        <p:nvSpPr>
          <p:cNvPr id="18436" name="Line 4"/>
          <p:cNvSpPr>
            <a:spLocks noChangeShapeType="1"/>
          </p:cNvSpPr>
          <p:nvPr/>
        </p:nvSpPr>
        <p:spPr bwMode="auto">
          <a:xfrm flipH="1">
            <a:off x="1981201" y="3212976"/>
            <a:ext cx="7386637"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CA"/>
          </a:p>
        </p:txBody>
      </p:sp>
      <p:sp>
        <p:nvSpPr>
          <p:cNvPr id="18437" name="Rectangle 5"/>
          <p:cNvSpPr>
            <a:spLocks noChangeArrowheads="1"/>
          </p:cNvSpPr>
          <p:nvPr/>
        </p:nvSpPr>
        <p:spPr bwMode="auto">
          <a:xfrm>
            <a:off x="1981201" y="3453970"/>
            <a:ext cx="7420301" cy="23089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spAutoFit/>
          </a:bodyPr>
          <a:lstStyle/>
          <a:p>
            <a:r>
              <a:rPr lang="en-US" altLang="en-US" dirty="0">
                <a:latin typeface="Arial" panose="020B0604020202020204" pitchFamily="34" charset="0"/>
              </a:rPr>
              <a:t>less than $3,000					   499</a:t>
            </a:r>
          </a:p>
          <a:p>
            <a:r>
              <a:rPr lang="en-US" altLang="en-US" dirty="0">
                <a:latin typeface="Arial" panose="020B0604020202020204" pitchFamily="34" charset="0"/>
              </a:rPr>
              <a:t>$3,000 - $4,999					   530</a:t>
            </a:r>
          </a:p>
          <a:p>
            <a:r>
              <a:rPr lang="en-US" altLang="en-US" dirty="0">
                <a:latin typeface="Arial" panose="020B0604020202020204" pitchFamily="34" charset="0"/>
              </a:rPr>
              <a:t>$5,000 - $9,999					   562</a:t>
            </a:r>
          </a:p>
          <a:p>
            <a:r>
              <a:rPr lang="en-US" altLang="en-US" dirty="0">
                <a:latin typeface="Arial" panose="020B0604020202020204" pitchFamily="34" charset="0"/>
              </a:rPr>
              <a:t>$10,000 - $14,999					   718</a:t>
            </a:r>
          </a:p>
          <a:p>
            <a:r>
              <a:rPr lang="en-US" altLang="en-US" dirty="0">
                <a:latin typeface="Arial" panose="020B0604020202020204" pitchFamily="34" charset="0"/>
              </a:rPr>
              <a:t>$15,000 or more					</a:t>
            </a:r>
            <a:r>
              <a:rPr lang="en-US" altLang="en-US" u="sng" dirty="0">
                <a:latin typeface="Arial" panose="020B0604020202020204" pitchFamily="34" charset="0"/>
              </a:rPr>
              <a:t>   811</a:t>
            </a:r>
            <a:endParaRPr lang="en-US" altLang="en-US" dirty="0">
              <a:latin typeface="Arial" panose="020B0604020202020204" pitchFamily="34" charset="0"/>
            </a:endParaRPr>
          </a:p>
          <a:p>
            <a:r>
              <a:rPr lang="en-US" altLang="en-US" dirty="0">
                <a:latin typeface="Arial" panose="020B0604020202020204" pitchFamily="34" charset="0"/>
              </a:rPr>
              <a:t>							3,120</a:t>
            </a:r>
          </a:p>
        </p:txBody>
      </p:sp>
      <p:sp>
        <p:nvSpPr>
          <p:cNvPr id="18438" name="Rectangle 6"/>
          <p:cNvSpPr>
            <a:spLocks noGrp="1" noChangeArrowheads="1"/>
          </p:cNvSpPr>
          <p:nvPr>
            <p:ph type="title"/>
          </p:nvPr>
        </p:nvSpPr>
        <p:spPr>
          <a:xfrm>
            <a:off x="863706" y="246497"/>
            <a:ext cx="8534400" cy="1507067"/>
          </a:xfrm>
        </p:spPr>
        <p:txBody>
          <a:bodyPr/>
          <a:lstStyle/>
          <a:p>
            <a:r>
              <a:rPr lang="en-US" altLang="en-US" dirty="0"/>
              <a:t>Frequency Distribution of Deposits</a:t>
            </a:r>
          </a:p>
        </p:txBody>
      </p:sp>
    </p:spTree>
    <p:extLst>
      <p:ext uri="{BB962C8B-B14F-4D97-AF65-F5344CB8AC3E}">
        <p14:creationId xmlns:p14="http://schemas.microsoft.com/office/powerpoint/2010/main" val="1174961929"/>
      </p:ext>
    </p:extLst>
  </p:cSld>
  <p:clrMapOvr>
    <a:masterClrMapping/>
  </p:clrMapOvr>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ChangeArrowheads="1"/>
          </p:cNvSpPr>
          <p:nvPr/>
        </p:nvSpPr>
        <p:spPr bwMode="auto">
          <a:xfrm>
            <a:off x="2667001" y="1838079"/>
            <a:ext cx="6145213" cy="4623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p>
            <a:r>
              <a:rPr lang="en-US" altLang="en-US" dirty="0">
                <a:latin typeface="Arial" panose="020B0604020202020204" pitchFamily="34" charset="0"/>
              </a:rPr>
              <a:t>Amount				    Percent</a:t>
            </a:r>
          </a:p>
        </p:txBody>
      </p:sp>
      <p:sp>
        <p:nvSpPr>
          <p:cNvPr id="20483" name="Rectangle 3"/>
          <p:cNvSpPr>
            <a:spLocks noChangeArrowheads="1"/>
          </p:cNvSpPr>
          <p:nvPr/>
        </p:nvSpPr>
        <p:spPr bwMode="auto">
          <a:xfrm>
            <a:off x="2695861" y="2567967"/>
            <a:ext cx="6264275" cy="23089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p>
            <a:r>
              <a:rPr lang="en-US" altLang="en-US" dirty="0">
                <a:latin typeface="Arial" panose="020B0604020202020204" pitchFamily="34" charset="0"/>
              </a:rPr>
              <a:t>less than $3,000				  16</a:t>
            </a:r>
          </a:p>
          <a:p>
            <a:r>
              <a:rPr lang="en-US" altLang="en-US" dirty="0">
                <a:latin typeface="Arial" panose="020B0604020202020204" pitchFamily="34" charset="0"/>
              </a:rPr>
              <a:t>$3,000 - $4,999				  17</a:t>
            </a:r>
          </a:p>
          <a:p>
            <a:r>
              <a:rPr lang="en-US" altLang="en-US" dirty="0">
                <a:latin typeface="Arial" panose="020B0604020202020204" pitchFamily="34" charset="0"/>
              </a:rPr>
              <a:t>$5,000 - $9,999				  18</a:t>
            </a:r>
          </a:p>
          <a:p>
            <a:r>
              <a:rPr lang="en-US" altLang="en-US" dirty="0">
                <a:latin typeface="Arial" panose="020B0604020202020204" pitchFamily="34" charset="0"/>
              </a:rPr>
              <a:t>$10,000 - $14,999				  23</a:t>
            </a:r>
          </a:p>
          <a:p>
            <a:r>
              <a:rPr lang="en-US" altLang="en-US" dirty="0">
                <a:latin typeface="Arial" panose="020B0604020202020204" pitchFamily="34" charset="0"/>
              </a:rPr>
              <a:t>$15,000 or more				 </a:t>
            </a:r>
            <a:r>
              <a:rPr lang="en-US" altLang="en-US" u="sng" dirty="0">
                <a:latin typeface="Arial" panose="020B0604020202020204" pitchFamily="34" charset="0"/>
              </a:rPr>
              <a:t> 26</a:t>
            </a:r>
          </a:p>
          <a:p>
            <a:r>
              <a:rPr lang="en-US" altLang="en-US" dirty="0">
                <a:latin typeface="Arial" panose="020B0604020202020204" pitchFamily="34" charset="0"/>
              </a:rPr>
              <a:t>						100</a:t>
            </a:r>
          </a:p>
        </p:txBody>
      </p:sp>
      <p:sp>
        <p:nvSpPr>
          <p:cNvPr id="20484" name="Line 4"/>
          <p:cNvSpPr>
            <a:spLocks noChangeShapeType="1"/>
          </p:cNvSpPr>
          <p:nvPr/>
        </p:nvSpPr>
        <p:spPr bwMode="auto">
          <a:xfrm>
            <a:off x="2763839" y="2420888"/>
            <a:ext cx="6167437"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CA"/>
          </a:p>
        </p:txBody>
      </p:sp>
      <p:sp>
        <p:nvSpPr>
          <p:cNvPr id="20485" name="Rectangle 5"/>
          <p:cNvSpPr>
            <a:spLocks noChangeArrowheads="1"/>
          </p:cNvSpPr>
          <p:nvPr/>
        </p:nvSpPr>
        <p:spPr bwMode="auto">
          <a:xfrm>
            <a:off x="1524001" y="1181100"/>
            <a:ext cx="8245475" cy="50847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p>
            <a:pPr algn="r"/>
            <a:endParaRPr lang="en-US" altLang="en-US" sz="2700" b="1" i="1">
              <a:latin typeface="Arial" panose="020B0604020202020204" pitchFamily="34" charset="0"/>
            </a:endParaRPr>
          </a:p>
        </p:txBody>
      </p:sp>
      <p:sp>
        <p:nvSpPr>
          <p:cNvPr id="20486" name="Rectangle 6"/>
          <p:cNvSpPr>
            <a:spLocks noGrp="1" noChangeArrowheads="1"/>
          </p:cNvSpPr>
          <p:nvPr>
            <p:ph type="title"/>
          </p:nvPr>
        </p:nvSpPr>
        <p:spPr>
          <a:xfrm>
            <a:off x="767408" y="427566"/>
            <a:ext cx="8534400" cy="1507067"/>
          </a:xfrm>
        </p:spPr>
        <p:txBody>
          <a:bodyPr/>
          <a:lstStyle/>
          <a:p>
            <a:r>
              <a:rPr lang="en-US" altLang="en-US" dirty="0"/>
              <a:t>Percentage Distribution of Amounts of Deposits</a:t>
            </a:r>
          </a:p>
        </p:txBody>
      </p:sp>
    </p:spTree>
    <p:extLst>
      <p:ext uri="{BB962C8B-B14F-4D97-AF65-F5344CB8AC3E}">
        <p14:creationId xmlns:p14="http://schemas.microsoft.com/office/powerpoint/2010/main" val="4138373935"/>
      </p:ext>
    </p:extLst>
  </p:cSld>
  <p:clrMapOvr>
    <a:masterClrMapping/>
  </p:clrMapOvr>
  <p:transition/>
</p:sld>
</file>

<file path=ppt/slides/slide2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a:xfrm>
            <a:off x="667912" y="16039"/>
            <a:ext cx="8534400" cy="1507067"/>
          </a:xfrm>
          <a:noFill/>
          <a:ln/>
        </p:spPr>
        <p:txBody>
          <a:bodyPr vert="horz" wrap="square" lIns="92075" tIns="46038" rIns="92075" bIns="46038" numCol="1" anchor="ctr" anchorCtr="0" compatLnSpc="1">
            <a:prstTxWarp prst="textNoShape">
              <a:avLst/>
            </a:prstTxWarp>
          </a:bodyPr>
          <a:lstStyle/>
          <a:p>
            <a:r>
              <a:rPr lang="en-US" altLang="en-US" dirty="0"/>
              <a:t>Measures of Central Tendency</a:t>
            </a:r>
            <a:endParaRPr lang="en-US" altLang="en-US" b="1" dirty="0"/>
          </a:p>
        </p:txBody>
      </p:sp>
      <p:sp>
        <p:nvSpPr>
          <p:cNvPr id="24579" name="Rectangle 3"/>
          <p:cNvSpPr>
            <a:spLocks noGrp="1" noChangeArrowheads="1"/>
          </p:cNvSpPr>
          <p:nvPr>
            <p:ph idx="1"/>
          </p:nvPr>
        </p:nvSpPr>
        <p:spPr>
          <a:xfrm>
            <a:off x="680361" y="1844824"/>
            <a:ext cx="8534400" cy="3615267"/>
          </a:xfrm>
          <a:noFill/>
          <a:ln/>
        </p:spPr>
        <p:txBody>
          <a:bodyPr vert="horz" wrap="square" lIns="92075" tIns="46038" rIns="92075" bIns="46038" numCol="1" anchor="t" anchorCtr="0" compatLnSpc="1">
            <a:prstTxWarp prst="textNoShape">
              <a:avLst/>
            </a:prstTxWarp>
          </a:bodyPr>
          <a:lstStyle/>
          <a:p>
            <a:r>
              <a:rPr lang="en-US" altLang="en-US" b="1" dirty="0"/>
              <a:t>Mean</a:t>
            </a:r>
            <a:r>
              <a:rPr lang="en-US" altLang="en-US" dirty="0"/>
              <a:t> - arithmetic average</a:t>
            </a:r>
          </a:p>
          <a:p>
            <a:pPr lvl="1"/>
            <a:r>
              <a:rPr lang="en-US" altLang="en-US" dirty="0"/>
              <a:t>µ, Population;      , sample</a:t>
            </a:r>
          </a:p>
          <a:p>
            <a:r>
              <a:rPr lang="en-US" altLang="en-US" b="1" dirty="0"/>
              <a:t>Median</a:t>
            </a:r>
            <a:r>
              <a:rPr lang="en-US" altLang="en-US" dirty="0"/>
              <a:t> - midpoint of the distribution</a:t>
            </a:r>
          </a:p>
          <a:p>
            <a:r>
              <a:rPr lang="en-US" altLang="en-US" b="1" dirty="0"/>
              <a:t>Mode</a:t>
            </a:r>
            <a:r>
              <a:rPr lang="en-US" altLang="en-US" dirty="0"/>
              <a:t> - the value that occurs most often</a:t>
            </a:r>
          </a:p>
        </p:txBody>
      </p:sp>
      <p:graphicFrame>
        <p:nvGraphicFramePr>
          <p:cNvPr id="24580" name="Object 4"/>
          <p:cNvGraphicFramePr>
            <a:graphicFrameLocks/>
          </p:cNvGraphicFramePr>
          <p:nvPr/>
        </p:nvGraphicFramePr>
        <p:xfrm>
          <a:off x="5257800" y="2743200"/>
          <a:ext cx="331788" cy="374650"/>
        </p:xfrm>
        <a:graphic>
          <a:graphicData uri="http://schemas.openxmlformats.org/presentationml/2006/ole">
            <mc:AlternateContent xmlns:mc="http://schemas.openxmlformats.org/markup-compatibility/2006">
              <mc:Choice xmlns:v="urn:schemas-microsoft-com:vml" Requires="v">
                <p:oleObj spid="_x0000_s71692" name="Equation" r:id="rId4" imgW="331560" imgH="374400" progId="Equation.3">
                  <p:embed/>
                </p:oleObj>
              </mc:Choice>
              <mc:Fallback>
                <p:oleObj name="Equation" r:id="rId4" imgW="331560" imgH="374400" progId="Equation.3">
                  <p:embed/>
                  <p:pic>
                    <p:nvPicPr>
                      <p:cNvPr id="0" name=""/>
                      <p:cNvPicPr>
                        <a:picLocks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257800" y="2743200"/>
                        <a:ext cx="331788" cy="3746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extLst>
      <p:ext uri="{BB962C8B-B14F-4D97-AF65-F5344CB8AC3E}">
        <p14:creationId xmlns:p14="http://schemas.microsoft.com/office/powerpoint/2010/main" val="38781537"/>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2" fill="hold" grpId="0" nodeType="clickEffect">
                                  <p:stCondLst>
                                    <p:cond delay="0"/>
                                  </p:stCondLst>
                                  <p:childTnLst>
                                    <p:set>
                                      <p:cBhvr>
                                        <p:cTn id="6" dur="1" fill="hold">
                                          <p:stCondLst>
                                            <p:cond delay="0"/>
                                          </p:stCondLst>
                                        </p:cTn>
                                        <p:tgtEl>
                                          <p:spTgt spid="24579">
                                            <p:txEl>
                                              <p:pRg st="0" end="0"/>
                                            </p:txEl>
                                          </p:spTgt>
                                        </p:tgtEl>
                                        <p:attrNameLst>
                                          <p:attrName>style.visibility</p:attrName>
                                        </p:attrNameLst>
                                      </p:cBhvr>
                                      <p:to>
                                        <p:strVal val="visible"/>
                                      </p:to>
                                    </p:set>
                                    <p:anim calcmode="lin" valueType="num">
                                      <p:cBhvr additive="base">
                                        <p:cTn id="7" dur="500" fill="hold"/>
                                        <p:tgtEl>
                                          <p:spTgt spid="24579">
                                            <p:txEl>
                                              <p:pRg st="0" end="0"/>
                                            </p:txEl>
                                          </p:spTgt>
                                        </p:tgtEl>
                                        <p:attrNameLst>
                                          <p:attrName>ppt_x</p:attrName>
                                        </p:attrNameLst>
                                      </p:cBhvr>
                                      <p:tavLst>
                                        <p:tav tm="0">
                                          <p:val>
                                            <p:strVal val="1+#ppt_w/2"/>
                                          </p:val>
                                        </p:tav>
                                        <p:tav tm="100000">
                                          <p:val>
                                            <p:strVal val="#ppt_x"/>
                                          </p:val>
                                        </p:tav>
                                      </p:tavLst>
                                    </p:anim>
                                    <p:anim calcmode="lin" valueType="num">
                                      <p:cBhvr additive="base">
                                        <p:cTn id="8" dur="500" fill="hold"/>
                                        <p:tgtEl>
                                          <p:spTgt spid="24579">
                                            <p:txEl>
                                              <p:pRg st="0" end="0"/>
                                            </p:txEl>
                                          </p:spTgt>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24579">
                                            <p:txEl>
                                              <p:pRg st="1" end="1"/>
                                            </p:txEl>
                                          </p:spTgt>
                                        </p:tgtEl>
                                        <p:attrNameLst>
                                          <p:attrName>style.visibility</p:attrName>
                                        </p:attrNameLst>
                                      </p:cBhvr>
                                      <p:to>
                                        <p:strVal val="visible"/>
                                      </p:to>
                                    </p:set>
                                    <p:anim calcmode="lin" valueType="num">
                                      <p:cBhvr additive="base">
                                        <p:cTn id="11" dur="500" fill="hold"/>
                                        <p:tgtEl>
                                          <p:spTgt spid="24579">
                                            <p:txEl>
                                              <p:pRg st="1" end="1"/>
                                            </p:txEl>
                                          </p:spTgt>
                                        </p:tgtEl>
                                        <p:attrNameLst>
                                          <p:attrName>ppt_x</p:attrName>
                                        </p:attrNameLst>
                                      </p:cBhvr>
                                      <p:tavLst>
                                        <p:tav tm="0">
                                          <p:val>
                                            <p:strVal val="1+#ppt_w/2"/>
                                          </p:val>
                                        </p:tav>
                                        <p:tav tm="100000">
                                          <p:val>
                                            <p:strVal val="#ppt_x"/>
                                          </p:val>
                                        </p:tav>
                                      </p:tavLst>
                                    </p:anim>
                                    <p:anim calcmode="lin" valueType="num">
                                      <p:cBhvr additive="base">
                                        <p:cTn id="12" dur="500" fill="hold"/>
                                        <p:tgtEl>
                                          <p:spTgt spid="24579">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3" fill="hold" nodeType="clickPar">
                      <p:stCondLst>
                        <p:cond delay="indefinite"/>
                      </p:stCondLst>
                      <p:childTnLst>
                        <p:par>
                          <p:cTn id="14" fill="hold" nodeType="withGroup">
                            <p:stCondLst>
                              <p:cond delay="0"/>
                            </p:stCondLst>
                            <p:childTnLst>
                              <p:par>
                                <p:cTn id="15" presetID="2" presetClass="entr" presetSubtype="2" fill="hold" grpId="0" nodeType="clickEffect">
                                  <p:stCondLst>
                                    <p:cond delay="0"/>
                                  </p:stCondLst>
                                  <p:childTnLst>
                                    <p:set>
                                      <p:cBhvr>
                                        <p:cTn id="16" dur="1" fill="hold">
                                          <p:stCondLst>
                                            <p:cond delay="0"/>
                                          </p:stCondLst>
                                        </p:cTn>
                                        <p:tgtEl>
                                          <p:spTgt spid="24579">
                                            <p:txEl>
                                              <p:pRg st="2" end="2"/>
                                            </p:txEl>
                                          </p:spTgt>
                                        </p:tgtEl>
                                        <p:attrNameLst>
                                          <p:attrName>style.visibility</p:attrName>
                                        </p:attrNameLst>
                                      </p:cBhvr>
                                      <p:to>
                                        <p:strVal val="visible"/>
                                      </p:to>
                                    </p:set>
                                    <p:anim calcmode="lin" valueType="num">
                                      <p:cBhvr additive="base">
                                        <p:cTn id="17" dur="500" fill="hold"/>
                                        <p:tgtEl>
                                          <p:spTgt spid="24579">
                                            <p:txEl>
                                              <p:pRg st="2" end="2"/>
                                            </p:txEl>
                                          </p:spTgt>
                                        </p:tgtEl>
                                        <p:attrNameLst>
                                          <p:attrName>ppt_x</p:attrName>
                                        </p:attrNameLst>
                                      </p:cBhvr>
                                      <p:tavLst>
                                        <p:tav tm="0">
                                          <p:val>
                                            <p:strVal val="1+#ppt_w/2"/>
                                          </p:val>
                                        </p:tav>
                                        <p:tav tm="100000">
                                          <p:val>
                                            <p:strVal val="#ppt_x"/>
                                          </p:val>
                                        </p:tav>
                                      </p:tavLst>
                                    </p:anim>
                                    <p:anim calcmode="lin" valueType="num">
                                      <p:cBhvr additive="base">
                                        <p:cTn id="18" dur="500" fill="hold"/>
                                        <p:tgtEl>
                                          <p:spTgt spid="24579">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19" fill="hold" nodeType="clickPar">
                      <p:stCondLst>
                        <p:cond delay="indefinite"/>
                      </p:stCondLst>
                      <p:childTnLst>
                        <p:par>
                          <p:cTn id="20" fill="hold" nodeType="withGroup">
                            <p:stCondLst>
                              <p:cond delay="0"/>
                            </p:stCondLst>
                            <p:childTnLst>
                              <p:par>
                                <p:cTn id="21" presetID="2" presetClass="entr" presetSubtype="2" fill="hold" grpId="0" nodeType="clickEffect">
                                  <p:stCondLst>
                                    <p:cond delay="0"/>
                                  </p:stCondLst>
                                  <p:childTnLst>
                                    <p:set>
                                      <p:cBhvr>
                                        <p:cTn id="22" dur="1" fill="hold">
                                          <p:stCondLst>
                                            <p:cond delay="0"/>
                                          </p:stCondLst>
                                        </p:cTn>
                                        <p:tgtEl>
                                          <p:spTgt spid="24579">
                                            <p:txEl>
                                              <p:pRg st="3" end="3"/>
                                            </p:txEl>
                                          </p:spTgt>
                                        </p:tgtEl>
                                        <p:attrNameLst>
                                          <p:attrName>style.visibility</p:attrName>
                                        </p:attrNameLst>
                                      </p:cBhvr>
                                      <p:to>
                                        <p:strVal val="visible"/>
                                      </p:to>
                                    </p:set>
                                    <p:anim calcmode="lin" valueType="num">
                                      <p:cBhvr additive="base">
                                        <p:cTn id="23" dur="500" fill="hold"/>
                                        <p:tgtEl>
                                          <p:spTgt spid="24579">
                                            <p:txEl>
                                              <p:pRg st="3" end="3"/>
                                            </p:txEl>
                                          </p:spTgt>
                                        </p:tgtEl>
                                        <p:attrNameLst>
                                          <p:attrName>ppt_x</p:attrName>
                                        </p:attrNameLst>
                                      </p:cBhvr>
                                      <p:tavLst>
                                        <p:tav tm="0">
                                          <p:val>
                                            <p:strVal val="1+#ppt_w/2"/>
                                          </p:val>
                                        </p:tav>
                                        <p:tav tm="100000">
                                          <p:val>
                                            <p:strVal val="#ppt_x"/>
                                          </p:val>
                                        </p:tav>
                                      </p:tavLst>
                                    </p:anim>
                                    <p:anim calcmode="lin" valueType="num">
                                      <p:cBhvr additive="base">
                                        <p:cTn id="24" dur="500" fill="hold"/>
                                        <p:tgtEl>
                                          <p:spTgt spid="24579">
                                            <p:txEl>
                                              <p:pRg st="3" end="3"/>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579" grpId="0" build="p" autoUpdateAnimBg="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ChangeArrowheads="1"/>
          </p:cNvSpPr>
          <p:nvPr/>
        </p:nvSpPr>
        <p:spPr bwMode="auto">
          <a:xfrm>
            <a:off x="1925639" y="1101725"/>
            <a:ext cx="186013" cy="5238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spAutoFit/>
          </a:bodyPr>
          <a:lstStyle/>
          <a:p>
            <a:endParaRPr lang="en-US" altLang="en-US" sz="2800" b="1" i="1">
              <a:latin typeface="Arial" panose="020B0604020202020204" pitchFamily="34" charset="0"/>
            </a:endParaRPr>
          </a:p>
        </p:txBody>
      </p:sp>
      <p:sp>
        <p:nvSpPr>
          <p:cNvPr id="30723" name="Rectangle 3"/>
          <p:cNvSpPr>
            <a:spLocks noChangeArrowheads="1"/>
          </p:cNvSpPr>
          <p:nvPr/>
        </p:nvSpPr>
        <p:spPr bwMode="auto">
          <a:xfrm>
            <a:off x="2771776" y="2262189"/>
            <a:ext cx="6340475" cy="83163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p>
            <a:r>
              <a:rPr lang="en-US" altLang="en-US">
                <a:latin typeface="Arial" panose="020B0604020202020204" pitchFamily="34" charset="0"/>
              </a:rPr>
              <a:t>					Number of</a:t>
            </a:r>
          </a:p>
          <a:p>
            <a:r>
              <a:rPr lang="en-US" altLang="en-US">
                <a:latin typeface="Arial" panose="020B0604020202020204" pitchFamily="34" charset="0"/>
              </a:rPr>
              <a:t>Salesperson 				 Sales calls</a:t>
            </a:r>
          </a:p>
        </p:txBody>
      </p:sp>
      <p:sp>
        <p:nvSpPr>
          <p:cNvPr id="30724" name="Line 4"/>
          <p:cNvSpPr>
            <a:spLocks noChangeShapeType="1"/>
          </p:cNvSpPr>
          <p:nvPr/>
        </p:nvSpPr>
        <p:spPr bwMode="auto">
          <a:xfrm>
            <a:off x="2852739" y="2947988"/>
            <a:ext cx="6167437"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CA"/>
          </a:p>
        </p:txBody>
      </p:sp>
      <p:sp>
        <p:nvSpPr>
          <p:cNvPr id="30725" name="Rectangle 5"/>
          <p:cNvSpPr>
            <a:spLocks noChangeArrowheads="1"/>
          </p:cNvSpPr>
          <p:nvPr/>
        </p:nvSpPr>
        <p:spPr bwMode="auto">
          <a:xfrm>
            <a:off x="2847976" y="3100388"/>
            <a:ext cx="6068969" cy="34169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spAutoFit/>
          </a:bodyPr>
          <a:lstStyle/>
          <a:p>
            <a:r>
              <a:rPr lang="en-US" altLang="en-US">
                <a:latin typeface="Arial" panose="020B0604020202020204" pitchFamily="34" charset="0"/>
              </a:rPr>
              <a:t>Mike						  4</a:t>
            </a:r>
          </a:p>
          <a:p>
            <a:r>
              <a:rPr lang="en-US" altLang="en-US">
                <a:latin typeface="Arial" panose="020B0604020202020204" pitchFamily="34" charset="0"/>
              </a:rPr>
              <a:t>Patty						  3</a:t>
            </a:r>
          </a:p>
          <a:p>
            <a:r>
              <a:rPr lang="en-US" altLang="en-US">
                <a:latin typeface="Arial" panose="020B0604020202020204" pitchFamily="34" charset="0"/>
              </a:rPr>
              <a:t>Billie						  2</a:t>
            </a:r>
          </a:p>
          <a:p>
            <a:r>
              <a:rPr lang="en-US" altLang="en-US">
                <a:latin typeface="Arial" panose="020B0604020202020204" pitchFamily="34" charset="0"/>
              </a:rPr>
              <a:t>Bob						  5</a:t>
            </a:r>
          </a:p>
          <a:p>
            <a:r>
              <a:rPr lang="en-US" altLang="en-US">
                <a:latin typeface="Arial" panose="020B0604020202020204" pitchFamily="34" charset="0"/>
              </a:rPr>
              <a:t>John						  3</a:t>
            </a:r>
          </a:p>
          <a:p>
            <a:r>
              <a:rPr lang="en-US" altLang="en-US">
                <a:latin typeface="Arial" panose="020B0604020202020204" pitchFamily="34" charset="0"/>
              </a:rPr>
              <a:t>Frank						  3</a:t>
            </a:r>
          </a:p>
          <a:p>
            <a:r>
              <a:rPr lang="en-US" altLang="en-US">
                <a:latin typeface="Arial" panose="020B0604020202020204" pitchFamily="34" charset="0"/>
              </a:rPr>
              <a:t>Chuck						  1</a:t>
            </a:r>
          </a:p>
          <a:p>
            <a:r>
              <a:rPr lang="en-US" altLang="en-US">
                <a:latin typeface="Arial" panose="020B0604020202020204" pitchFamily="34" charset="0"/>
              </a:rPr>
              <a:t>Samantha					</a:t>
            </a:r>
            <a:r>
              <a:rPr lang="en-US" altLang="en-US" u="sng">
                <a:latin typeface="Arial" panose="020B0604020202020204" pitchFamily="34" charset="0"/>
              </a:rPr>
              <a:t>  5</a:t>
            </a:r>
            <a:endParaRPr lang="en-US" altLang="en-US">
              <a:latin typeface="Arial" panose="020B0604020202020204" pitchFamily="34" charset="0"/>
            </a:endParaRPr>
          </a:p>
          <a:p>
            <a:r>
              <a:rPr lang="en-US" altLang="en-US">
                <a:latin typeface="Arial" panose="020B0604020202020204" pitchFamily="34" charset="0"/>
              </a:rPr>
              <a:t>						26</a:t>
            </a:r>
          </a:p>
        </p:txBody>
      </p:sp>
      <p:sp>
        <p:nvSpPr>
          <p:cNvPr id="30726" name="Rectangle 6"/>
          <p:cNvSpPr>
            <a:spLocks noGrp="1" noChangeArrowheads="1"/>
          </p:cNvSpPr>
          <p:nvPr>
            <p:ph type="title"/>
          </p:nvPr>
        </p:nvSpPr>
        <p:spPr>
          <a:xfrm>
            <a:off x="767408" y="755122"/>
            <a:ext cx="8534400" cy="1507067"/>
          </a:xfrm>
        </p:spPr>
        <p:txBody>
          <a:bodyPr/>
          <a:lstStyle/>
          <a:p>
            <a:r>
              <a:rPr lang="en-US" altLang="en-US" dirty="0"/>
              <a:t>Number of Sales Calls Per Day by Salespersons</a:t>
            </a:r>
          </a:p>
        </p:txBody>
      </p:sp>
    </p:spTree>
    <p:extLst>
      <p:ext uri="{BB962C8B-B14F-4D97-AF65-F5344CB8AC3E}">
        <p14:creationId xmlns:p14="http://schemas.microsoft.com/office/powerpoint/2010/main" val="499496081"/>
      </p:ext>
    </p:extLst>
  </p:cSld>
  <p:clrMapOvr>
    <a:masterClrMapping/>
  </p:clrMapOvr>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a:xfrm>
            <a:off x="640367" y="260648"/>
            <a:ext cx="8534400" cy="1507067"/>
          </a:xfrm>
          <a:noFill/>
          <a:ln/>
        </p:spPr>
        <p:txBody>
          <a:bodyPr vert="horz" wrap="square" lIns="90488" tIns="44450" rIns="90488" bIns="44450" numCol="1" anchor="t" anchorCtr="0" compatLnSpc="1">
            <a:prstTxWarp prst="textNoShape">
              <a:avLst/>
            </a:prstTxWarp>
          </a:bodyPr>
          <a:lstStyle/>
          <a:p>
            <a:r>
              <a:rPr lang="en-US" altLang="en-US" dirty="0"/>
              <a:t>Measures of Dispersion </a:t>
            </a:r>
            <a:br>
              <a:rPr lang="en-US" altLang="en-US" dirty="0"/>
            </a:br>
            <a:r>
              <a:rPr lang="en-US" altLang="en-US" dirty="0"/>
              <a:t>or Spread</a:t>
            </a:r>
          </a:p>
        </p:txBody>
      </p:sp>
      <p:sp>
        <p:nvSpPr>
          <p:cNvPr id="36867" name="Rectangle 3"/>
          <p:cNvSpPr>
            <a:spLocks noGrp="1" noChangeArrowheads="1"/>
          </p:cNvSpPr>
          <p:nvPr>
            <p:ph idx="1"/>
          </p:nvPr>
        </p:nvSpPr>
        <p:spPr>
          <a:xfrm>
            <a:off x="640367" y="1767715"/>
            <a:ext cx="8534400" cy="3615267"/>
          </a:xfrm>
          <a:noFill/>
          <a:ln/>
        </p:spPr>
        <p:txBody>
          <a:bodyPr vert="horz" wrap="square" lIns="90488" tIns="44450" rIns="90488" bIns="44450" numCol="1" anchor="t" anchorCtr="0" compatLnSpc="1">
            <a:prstTxWarp prst="textNoShape">
              <a:avLst/>
            </a:prstTxWarp>
            <a:normAutofit/>
          </a:bodyPr>
          <a:lstStyle/>
          <a:p>
            <a:r>
              <a:rPr lang="en-US" altLang="en-US" sz="3600" dirty="0" smtClean="0"/>
              <a:t>Range</a:t>
            </a:r>
            <a:r>
              <a:rPr lang="en-US" altLang="en-US" sz="3600" dirty="0"/>
              <a:t> </a:t>
            </a:r>
            <a:r>
              <a:rPr lang="en-US" altLang="en-US" sz="3600" dirty="0" smtClean="0"/>
              <a:t>- </a:t>
            </a:r>
            <a:r>
              <a:rPr lang="en-US" altLang="en-US" dirty="0" smtClean="0"/>
              <a:t>the </a:t>
            </a:r>
            <a:r>
              <a:rPr lang="en-US" altLang="en-US" b="1" dirty="0"/>
              <a:t>distance</a:t>
            </a:r>
            <a:r>
              <a:rPr lang="en-US" altLang="en-US" dirty="0"/>
              <a:t> between the smallest and the largest value in the set.</a:t>
            </a:r>
            <a:endParaRPr lang="en-US" altLang="en-US" sz="3600" dirty="0"/>
          </a:p>
          <a:p>
            <a:r>
              <a:rPr lang="en-US" altLang="en-US" sz="3600" dirty="0" smtClean="0"/>
              <a:t>Variance - </a:t>
            </a:r>
            <a:r>
              <a:rPr lang="en-CA" sz="2400" dirty="0"/>
              <a:t>measures how far a set of numbers is spread out.</a:t>
            </a:r>
            <a:endParaRPr lang="en-US" altLang="en-US" sz="2400" dirty="0"/>
          </a:p>
          <a:p>
            <a:r>
              <a:rPr lang="en-US" altLang="en-US" sz="3600" dirty="0"/>
              <a:t>Standard </a:t>
            </a:r>
            <a:r>
              <a:rPr lang="en-US" altLang="en-US" sz="3600" dirty="0" smtClean="0"/>
              <a:t>deviation - </a:t>
            </a:r>
            <a:r>
              <a:rPr lang="en-CA" sz="2800" dirty="0"/>
              <a:t>square root of the variance</a:t>
            </a:r>
            <a:endParaRPr lang="en-US" altLang="en-US" sz="2800" dirty="0"/>
          </a:p>
        </p:txBody>
      </p:sp>
    </p:spTree>
    <p:extLst>
      <p:ext uri="{BB962C8B-B14F-4D97-AF65-F5344CB8AC3E}">
        <p14:creationId xmlns:p14="http://schemas.microsoft.com/office/powerpoint/2010/main" val="91667183"/>
      </p:ext>
    </p:extLst>
  </p:cSld>
  <p:clrMapOvr>
    <a:masterClrMapping/>
  </p:clrMapOvr>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2"/>
          <p:cNvSpPr>
            <a:spLocks noGrp="1" noChangeArrowheads="1"/>
          </p:cNvSpPr>
          <p:nvPr>
            <p:ph type="title"/>
          </p:nvPr>
        </p:nvSpPr>
        <p:spPr>
          <a:xfrm>
            <a:off x="551384" y="116632"/>
            <a:ext cx="8534400" cy="1507067"/>
          </a:xfrm>
          <a:noFill/>
          <a:ln/>
        </p:spPr>
        <p:txBody>
          <a:bodyPr vert="horz" wrap="square" lIns="92075" tIns="46038" rIns="92075" bIns="46038" numCol="1" anchor="ctr" anchorCtr="0" compatLnSpc="1">
            <a:prstTxWarp prst="textNoShape">
              <a:avLst/>
            </a:prstTxWarp>
          </a:bodyPr>
          <a:lstStyle/>
          <a:p>
            <a:r>
              <a:rPr lang="en-US" altLang="en-US" dirty="0"/>
              <a:t>The Normal Distribution</a:t>
            </a:r>
            <a:endParaRPr lang="en-US" altLang="en-US" b="1" dirty="0"/>
          </a:p>
        </p:txBody>
      </p:sp>
      <p:sp>
        <p:nvSpPr>
          <p:cNvPr id="65539" name="Rectangle 3"/>
          <p:cNvSpPr>
            <a:spLocks noGrp="1" noChangeArrowheads="1"/>
          </p:cNvSpPr>
          <p:nvPr>
            <p:ph idx="1"/>
          </p:nvPr>
        </p:nvSpPr>
        <p:spPr>
          <a:xfrm>
            <a:off x="684212" y="1484784"/>
            <a:ext cx="8534400" cy="3615267"/>
          </a:xfrm>
          <a:noFill/>
          <a:ln/>
        </p:spPr>
        <p:txBody>
          <a:bodyPr vert="horz" wrap="square" lIns="92075" tIns="46038" rIns="92075" bIns="46038" numCol="1" anchor="t" anchorCtr="0" compatLnSpc="1">
            <a:prstTxWarp prst="textNoShape">
              <a:avLst/>
            </a:prstTxWarp>
          </a:bodyPr>
          <a:lstStyle/>
          <a:p>
            <a:r>
              <a:rPr lang="en-US" altLang="en-US" dirty="0"/>
              <a:t>Normal curve</a:t>
            </a:r>
          </a:p>
          <a:p>
            <a:r>
              <a:rPr lang="en-US" altLang="en-US" dirty="0"/>
              <a:t>Bell shaped</a:t>
            </a:r>
          </a:p>
          <a:p>
            <a:r>
              <a:rPr lang="en-US" altLang="en-US" dirty="0"/>
              <a:t>Almost all of its values are within plus or minus 3 standard deviations</a:t>
            </a:r>
          </a:p>
          <a:p>
            <a:r>
              <a:rPr lang="en-US" altLang="en-US" dirty="0"/>
              <a:t>I.Q. is an example</a:t>
            </a:r>
          </a:p>
        </p:txBody>
      </p:sp>
    </p:spTree>
    <p:extLst>
      <p:ext uri="{BB962C8B-B14F-4D97-AF65-F5344CB8AC3E}">
        <p14:creationId xmlns:p14="http://schemas.microsoft.com/office/powerpoint/2010/main" val="899937825"/>
      </p:ext>
    </p:extLst>
  </p:cSld>
  <p:clrMapOvr>
    <a:masterClrMapping/>
  </p:clrMapOvr>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Arc 2"/>
          <p:cNvSpPr>
            <a:spLocks/>
          </p:cNvSpPr>
          <p:nvPr/>
        </p:nvSpPr>
        <p:spPr bwMode="auto">
          <a:xfrm>
            <a:off x="3124200" y="3657600"/>
            <a:ext cx="1905000" cy="1676400"/>
          </a:xfrm>
          <a:custGeom>
            <a:avLst/>
            <a:gdLst>
              <a:gd name="G0" fmla="+- 0 0 0"/>
              <a:gd name="G1" fmla="+- 0 0 0"/>
              <a:gd name="G2" fmla="+- 21600 0 0"/>
              <a:gd name="T0" fmla="*/ 21600 w 21600"/>
              <a:gd name="T1" fmla="*/ 20 h 21600"/>
              <a:gd name="T2" fmla="*/ 0 w 21600"/>
              <a:gd name="T3" fmla="*/ 21600 h 21600"/>
              <a:gd name="T4" fmla="*/ 0 w 21600"/>
              <a:gd name="T5" fmla="*/ 0 h 21600"/>
            </a:gdLst>
            <a:ahLst/>
            <a:cxnLst>
              <a:cxn ang="0">
                <a:pos x="T0" y="T1"/>
              </a:cxn>
              <a:cxn ang="0">
                <a:pos x="T2" y="T3"/>
              </a:cxn>
              <a:cxn ang="0">
                <a:pos x="T4" y="T5"/>
              </a:cxn>
            </a:cxnLst>
            <a:rect l="0" t="0" r="r" b="b"/>
            <a:pathLst>
              <a:path w="21600" h="21600" fill="none" extrusionOk="0">
                <a:moveTo>
                  <a:pt x="21599" y="19"/>
                </a:moveTo>
                <a:cubicBezTo>
                  <a:pt x="21588" y="11941"/>
                  <a:pt x="11921" y="21600"/>
                  <a:pt x="0" y="21600"/>
                </a:cubicBezTo>
              </a:path>
              <a:path w="21600" h="21600" stroke="0" extrusionOk="0">
                <a:moveTo>
                  <a:pt x="21599" y="19"/>
                </a:moveTo>
                <a:cubicBezTo>
                  <a:pt x="21588" y="11941"/>
                  <a:pt x="11921" y="21600"/>
                  <a:pt x="0" y="21600"/>
                </a:cubicBezTo>
                <a:lnTo>
                  <a:pt x="0" y="0"/>
                </a:lnTo>
                <a:close/>
              </a:path>
            </a:pathLst>
          </a:custGeom>
          <a:noFill/>
          <a:ln w="12700" cap="rnd">
            <a:solidFill>
              <a:schemeClr val="tx1"/>
            </a:solidFill>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CA"/>
          </a:p>
        </p:txBody>
      </p:sp>
      <p:sp>
        <p:nvSpPr>
          <p:cNvPr id="69635" name="Arc 3"/>
          <p:cNvSpPr>
            <a:spLocks/>
          </p:cNvSpPr>
          <p:nvPr/>
        </p:nvSpPr>
        <p:spPr bwMode="auto">
          <a:xfrm>
            <a:off x="5035550" y="2292350"/>
            <a:ext cx="1371600" cy="1371600"/>
          </a:xfrm>
          <a:custGeom>
            <a:avLst/>
            <a:gdLst>
              <a:gd name="G0" fmla="+- 21600 0 0"/>
              <a:gd name="G1" fmla="+- 21600 0 0"/>
              <a:gd name="G2" fmla="+- 21600 0 0"/>
              <a:gd name="T0" fmla="*/ 0 w 21600"/>
              <a:gd name="T1" fmla="*/ 21525 h 21600"/>
              <a:gd name="T2" fmla="*/ 21575 w 21600"/>
              <a:gd name="T3" fmla="*/ 0 h 21600"/>
              <a:gd name="T4" fmla="*/ 21600 w 21600"/>
              <a:gd name="T5" fmla="*/ 21600 h 21600"/>
            </a:gdLst>
            <a:ahLst/>
            <a:cxnLst>
              <a:cxn ang="0">
                <a:pos x="T0" y="T1"/>
              </a:cxn>
              <a:cxn ang="0">
                <a:pos x="T2" y="T3"/>
              </a:cxn>
              <a:cxn ang="0">
                <a:pos x="T4" y="T5"/>
              </a:cxn>
            </a:cxnLst>
            <a:rect l="0" t="0" r="r" b="b"/>
            <a:pathLst>
              <a:path w="21600" h="21600" fill="none" extrusionOk="0">
                <a:moveTo>
                  <a:pt x="0" y="21525"/>
                </a:moveTo>
                <a:cubicBezTo>
                  <a:pt x="41" y="9634"/>
                  <a:pt x="9684" y="13"/>
                  <a:pt x="21575" y="0"/>
                </a:cubicBezTo>
              </a:path>
              <a:path w="21600" h="21600" stroke="0" extrusionOk="0">
                <a:moveTo>
                  <a:pt x="0" y="21525"/>
                </a:moveTo>
                <a:cubicBezTo>
                  <a:pt x="41" y="9634"/>
                  <a:pt x="9684" y="13"/>
                  <a:pt x="21575" y="0"/>
                </a:cubicBezTo>
                <a:lnTo>
                  <a:pt x="21600" y="21600"/>
                </a:lnTo>
                <a:close/>
              </a:path>
            </a:pathLst>
          </a:custGeom>
          <a:noFill/>
          <a:ln w="12700" cap="rnd">
            <a:solidFill>
              <a:schemeClr val="tx1"/>
            </a:solidFill>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CA"/>
          </a:p>
        </p:txBody>
      </p:sp>
      <p:sp>
        <p:nvSpPr>
          <p:cNvPr id="69636" name="Arc 4"/>
          <p:cNvSpPr>
            <a:spLocks/>
          </p:cNvSpPr>
          <p:nvPr/>
        </p:nvSpPr>
        <p:spPr bwMode="auto">
          <a:xfrm>
            <a:off x="6400800" y="2293938"/>
            <a:ext cx="1371600" cy="1371600"/>
          </a:xfrm>
          <a:custGeom>
            <a:avLst/>
            <a:gdLst>
              <a:gd name="G0" fmla="+- 0 0 0"/>
              <a:gd name="G1" fmla="+- 21600 0 0"/>
              <a:gd name="G2" fmla="+- 21600 0 0"/>
              <a:gd name="T0" fmla="*/ 0 w 21599"/>
              <a:gd name="T1" fmla="*/ 0 h 21600"/>
              <a:gd name="T2" fmla="*/ 21599 w 21599"/>
              <a:gd name="T3" fmla="*/ 21450 h 21600"/>
              <a:gd name="T4" fmla="*/ 0 w 21599"/>
              <a:gd name="T5" fmla="*/ 21600 h 21600"/>
            </a:gdLst>
            <a:ahLst/>
            <a:cxnLst>
              <a:cxn ang="0">
                <a:pos x="T0" y="T1"/>
              </a:cxn>
              <a:cxn ang="0">
                <a:pos x="T2" y="T3"/>
              </a:cxn>
              <a:cxn ang="0">
                <a:pos x="T4" y="T5"/>
              </a:cxn>
            </a:cxnLst>
            <a:rect l="0" t="0" r="r" b="b"/>
            <a:pathLst>
              <a:path w="21599" h="21600" fill="none" extrusionOk="0">
                <a:moveTo>
                  <a:pt x="-1" y="0"/>
                </a:moveTo>
                <a:cubicBezTo>
                  <a:pt x="11870" y="0"/>
                  <a:pt x="21517" y="9579"/>
                  <a:pt x="21599" y="21449"/>
                </a:cubicBezTo>
              </a:path>
              <a:path w="21599" h="21600" stroke="0" extrusionOk="0">
                <a:moveTo>
                  <a:pt x="-1" y="0"/>
                </a:moveTo>
                <a:cubicBezTo>
                  <a:pt x="11870" y="0"/>
                  <a:pt x="21517" y="9579"/>
                  <a:pt x="21599" y="21449"/>
                </a:cubicBezTo>
                <a:lnTo>
                  <a:pt x="0" y="21600"/>
                </a:lnTo>
                <a:close/>
              </a:path>
            </a:pathLst>
          </a:custGeom>
          <a:noFill/>
          <a:ln w="12700" cap="rnd">
            <a:solidFill>
              <a:schemeClr val="tx1"/>
            </a:solidFill>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CA"/>
          </a:p>
        </p:txBody>
      </p:sp>
      <p:sp>
        <p:nvSpPr>
          <p:cNvPr id="69637" name="Line 5"/>
          <p:cNvSpPr>
            <a:spLocks noChangeShapeType="1"/>
          </p:cNvSpPr>
          <p:nvPr/>
        </p:nvSpPr>
        <p:spPr bwMode="auto">
          <a:xfrm>
            <a:off x="3128964" y="5638800"/>
            <a:ext cx="6548437"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CA"/>
          </a:p>
        </p:txBody>
      </p:sp>
      <p:sp>
        <p:nvSpPr>
          <p:cNvPr id="69638" name="Line 6"/>
          <p:cNvSpPr>
            <a:spLocks noChangeShapeType="1"/>
          </p:cNvSpPr>
          <p:nvPr/>
        </p:nvSpPr>
        <p:spPr bwMode="auto">
          <a:xfrm>
            <a:off x="3124200" y="5338764"/>
            <a:ext cx="0" cy="300037"/>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CA"/>
          </a:p>
        </p:txBody>
      </p:sp>
      <p:sp>
        <p:nvSpPr>
          <p:cNvPr id="69639" name="Line 7"/>
          <p:cNvSpPr>
            <a:spLocks noChangeShapeType="1"/>
          </p:cNvSpPr>
          <p:nvPr/>
        </p:nvSpPr>
        <p:spPr bwMode="auto">
          <a:xfrm>
            <a:off x="9986964" y="5181600"/>
            <a:ext cx="20637"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CA"/>
          </a:p>
        </p:txBody>
      </p:sp>
      <p:sp>
        <p:nvSpPr>
          <p:cNvPr id="69640" name="Line 8"/>
          <p:cNvSpPr>
            <a:spLocks noChangeShapeType="1"/>
          </p:cNvSpPr>
          <p:nvPr/>
        </p:nvSpPr>
        <p:spPr bwMode="auto">
          <a:xfrm>
            <a:off x="6400800" y="2290764"/>
            <a:ext cx="0" cy="3348037"/>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CA"/>
          </a:p>
        </p:txBody>
      </p:sp>
      <p:sp>
        <p:nvSpPr>
          <p:cNvPr id="69641" name="Line 9"/>
          <p:cNvSpPr>
            <a:spLocks noChangeShapeType="1"/>
          </p:cNvSpPr>
          <p:nvPr/>
        </p:nvSpPr>
        <p:spPr bwMode="auto">
          <a:xfrm>
            <a:off x="4724400" y="4576764"/>
            <a:ext cx="0" cy="1062037"/>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CA"/>
          </a:p>
        </p:txBody>
      </p:sp>
      <p:sp>
        <p:nvSpPr>
          <p:cNvPr id="69642" name="Line 10"/>
          <p:cNvSpPr>
            <a:spLocks noChangeShapeType="1"/>
          </p:cNvSpPr>
          <p:nvPr/>
        </p:nvSpPr>
        <p:spPr bwMode="auto">
          <a:xfrm>
            <a:off x="3810000" y="5262564"/>
            <a:ext cx="0" cy="376237"/>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CA"/>
          </a:p>
        </p:txBody>
      </p:sp>
      <p:sp>
        <p:nvSpPr>
          <p:cNvPr id="69643" name="Line 11"/>
          <p:cNvSpPr>
            <a:spLocks noChangeShapeType="1"/>
          </p:cNvSpPr>
          <p:nvPr/>
        </p:nvSpPr>
        <p:spPr bwMode="auto">
          <a:xfrm>
            <a:off x="8001000" y="4471988"/>
            <a:ext cx="0" cy="1166812"/>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CA"/>
          </a:p>
        </p:txBody>
      </p:sp>
      <p:sp>
        <p:nvSpPr>
          <p:cNvPr id="69644" name="Rectangle 12"/>
          <p:cNvSpPr>
            <a:spLocks noChangeArrowheads="1"/>
          </p:cNvSpPr>
          <p:nvPr/>
        </p:nvSpPr>
        <p:spPr bwMode="auto">
          <a:xfrm>
            <a:off x="1736726" y="4759326"/>
            <a:ext cx="1059585" cy="4623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spAutoFit/>
          </a:bodyPr>
          <a:lstStyle/>
          <a:p>
            <a:r>
              <a:rPr lang="en-US" altLang="en-US" b="1">
                <a:solidFill>
                  <a:schemeClr val="tx2"/>
                </a:solidFill>
                <a:latin typeface="Arial" panose="020B0604020202020204" pitchFamily="34" charset="0"/>
              </a:rPr>
              <a:t>2.14%</a:t>
            </a:r>
            <a:endParaRPr lang="en-US" altLang="en-US" b="1">
              <a:solidFill>
                <a:srgbClr val="7FFF00"/>
              </a:solidFill>
              <a:latin typeface="Arial" panose="020B0604020202020204" pitchFamily="34" charset="0"/>
            </a:endParaRPr>
          </a:p>
        </p:txBody>
      </p:sp>
      <p:sp>
        <p:nvSpPr>
          <p:cNvPr id="69645" name="Arc 13"/>
          <p:cNvSpPr>
            <a:spLocks/>
          </p:cNvSpPr>
          <p:nvPr/>
        </p:nvSpPr>
        <p:spPr bwMode="auto">
          <a:xfrm>
            <a:off x="7777163" y="3617914"/>
            <a:ext cx="1905000" cy="1724025"/>
          </a:xfrm>
          <a:custGeom>
            <a:avLst/>
            <a:gdLst>
              <a:gd name="G0" fmla="+- 21600 0 0"/>
              <a:gd name="G1" fmla="+- 593 0 0"/>
              <a:gd name="G2" fmla="+- 21600 0 0"/>
              <a:gd name="T0" fmla="*/ 21564 w 21600"/>
              <a:gd name="T1" fmla="*/ 22193 h 22193"/>
              <a:gd name="T2" fmla="*/ 8 w 21600"/>
              <a:gd name="T3" fmla="*/ 0 h 22193"/>
              <a:gd name="T4" fmla="*/ 21600 w 21600"/>
              <a:gd name="T5" fmla="*/ 593 h 22193"/>
            </a:gdLst>
            <a:ahLst/>
            <a:cxnLst>
              <a:cxn ang="0">
                <a:pos x="T0" y="T1"/>
              </a:cxn>
              <a:cxn ang="0">
                <a:pos x="T2" y="T3"/>
              </a:cxn>
              <a:cxn ang="0">
                <a:pos x="T4" y="T5"/>
              </a:cxn>
            </a:cxnLst>
            <a:rect l="0" t="0" r="r" b="b"/>
            <a:pathLst>
              <a:path w="21600" h="22193" fill="none" extrusionOk="0">
                <a:moveTo>
                  <a:pt x="21564" y="22192"/>
                </a:moveTo>
                <a:cubicBezTo>
                  <a:pt x="9648" y="22173"/>
                  <a:pt x="0" y="12508"/>
                  <a:pt x="0" y="593"/>
                </a:cubicBezTo>
                <a:cubicBezTo>
                  <a:pt x="0" y="395"/>
                  <a:pt x="2" y="197"/>
                  <a:pt x="8" y="0"/>
                </a:cubicBezTo>
              </a:path>
              <a:path w="21600" h="22193" stroke="0" extrusionOk="0">
                <a:moveTo>
                  <a:pt x="21564" y="22192"/>
                </a:moveTo>
                <a:cubicBezTo>
                  <a:pt x="9648" y="22173"/>
                  <a:pt x="0" y="12508"/>
                  <a:pt x="0" y="593"/>
                </a:cubicBezTo>
                <a:cubicBezTo>
                  <a:pt x="0" y="395"/>
                  <a:pt x="2" y="197"/>
                  <a:pt x="8" y="0"/>
                </a:cubicBezTo>
                <a:lnTo>
                  <a:pt x="21600" y="593"/>
                </a:lnTo>
                <a:close/>
              </a:path>
            </a:pathLst>
          </a:custGeom>
          <a:noFill/>
          <a:ln w="12700" cap="rnd">
            <a:solidFill>
              <a:schemeClr val="tx1"/>
            </a:solidFill>
            <a:round/>
            <a:headEnd type="stealth" w="med" len="lg"/>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CA"/>
          </a:p>
        </p:txBody>
      </p:sp>
      <p:sp>
        <p:nvSpPr>
          <p:cNvPr id="69646" name="Rectangle 14"/>
          <p:cNvSpPr>
            <a:spLocks noChangeArrowheads="1"/>
          </p:cNvSpPr>
          <p:nvPr/>
        </p:nvSpPr>
        <p:spPr bwMode="auto">
          <a:xfrm>
            <a:off x="3389710" y="3870326"/>
            <a:ext cx="1231106" cy="4623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spAutoFit/>
          </a:bodyPr>
          <a:lstStyle/>
          <a:p>
            <a:pPr algn="ctr"/>
            <a:r>
              <a:rPr lang="en-US" altLang="en-US" b="1">
                <a:solidFill>
                  <a:schemeClr val="tx2"/>
                </a:solidFill>
                <a:latin typeface="Arial" panose="020B0604020202020204" pitchFamily="34" charset="0"/>
              </a:rPr>
              <a:t>13.59%</a:t>
            </a:r>
            <a:endParaRPr lang="en-US" altLang="en-US" b="1">
              <a:solidFill>
                <a:srgbClr val="7FFF00"/>
              </a:solidFill>
              <a:latin typeface="Arial" panose="020B0604020202020204" pitchFamily="34" charset="0"/>
            </a:endParaRPr>
          </a:p>
        </p:txBody>
      </p:sp>
      <p:sp>
        <p:nvSpPr>
          <p:cNvPr id="69647" name="Rectangle 15"/>
          <p:cNvSpPr>
            <a:spLocks noChangeArrowheads="1"/>
          </p:cNvSpPr>
          <p:nvPr/>
        </p:nvSpPr>
        <p:spPr bwMode="auto">
          <a:xfrm>
            <a:off x="4964099" y="4014789"/>
            <a:ext cx="1316066" cy="4623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spAutoFit/>
          </a:bodyPr>
          <a:lstStyle/>
          <a:p>
            <a:pPr algn="ctr"/>
            <a:r>
              <a:rPr lang="en-US" altLang="en-US" b="1">
                <a:solidFill>
                  <a:schemeClr val="tx2"/>
                </a:solidFill>
                <a:latin typeface="Arial" panose="020B0604020202020204" pitchFamily="34" charset="0"/>
              </a:rPr>
              <a:t>34.13%</a:t>
            </a:r>
            <a:r>
              <a:rPr lang="en-US" altLang="en-US" b="1">
                <a:solidFill>
                  <a:srgbClr val="7FFF00"/>
                </a:solidFill>
                <a:latin typeface="Arial" panose="020B0604020202020204" pitchFamily="34" charset="0"/>
              </a:rPr>
              <a:t> </a:t>
            </a:r>
          </a:p>
        </p:txBody>
      </p:sp>
      <p:sp>
        <p:nvSpPr>
          <p:cNvPr id="69648" name="Rectangle 16"/>
          <p:cNvSpPr>
            <a:spLocks noChangeArrowheads="1"/>
          </p:cNvSpPr>
          <p:nvPr/>
        </p:nvSpPr>
        <p:spPr bwMode="auto">
          <a:xfrm>
            <a:off x="6526610" y="4014789"/>
            <a:ext cx="1231106" cy="4623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spAutoFit/>
          </a:bodyPr>
          <a:lstStyle/>
          <a:p>
            <a:pPr algn="ctr"/>
            <a:r>
              <a:rPr lang="en-US" altLang="en-US" b="1">
                <a:solidFill>
                  <a:schemeClr val="tx2"/>
                </a:solidFill>
                <a:latin typeface="Arial" panose="020B0604020202020204" pitchFamily="34" charset="0"/>
              </a:rPr>
              <a:t>34.13%</a:t>
            </a:r>
            <a:endParaRPr lang="en-US" altLang="en-US" b="1">
              <a:solidFill>
                <a:srgbClr val="7FFF00"/>
              </a:solidFill>
              <a:latin typeface="Arial" panose="020B0604020202020204" pitchFamily="34" charset="0"/>
            </a:endParaRPr>
          </a:p>
        </p:txBody>
      </p:sp>
      <p:sp>
        <p:nvSpPr>
          <p:cNvPr id="69649" name="Rectangle 17"/>
          <p:cNvSpPr>
            <a:spLocks noChangeArrowheads="1"/>
          </p:cNvSpPr>
          <p:nvPr/>
        </p:nvSpPr>
        <p:spPr bwMode="auto">
          <a:xfrm>
            <a:off x="8289925" y="3943351"/>
            <a:ext cx="1231106" cy="4623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spAutoFit/>
          </a:bodyPr>
          <a:lstStyle/>
          <a:p>
            <a:r>
              <a:rPr lang="en-US" altLang="en-US" b="1">
                <a:solidFill>
                  <a:schemeClr val="tx2"/>
                </a:solidFill>
                <a:latin typeface="Arial" panose="020B0604020202020204" pitchFamily="34" charset="0"/>
              </a:rPr>
              <a:t>13.59%</a:t>
            </a:r>
            <a:endParaRPr lang="en-US" altLang="en-US" b="1">
              <a:solidFill>
                <a:srgbClr val="7FFF00"/>
              </a:solidFill>
              <a:latin typeface="Arial" panose="020B0604020202020204" pitchFamily="34" charset="0"/>
            </a:endParaRPr>
          </a:p>
        </p:txBody>
      </p:sp>
      <p:sp>
        <p:nvSpPr>
          <p:cNvPr id="69650" name="Line 18"/>
          <p:cNvSpPr>
            <a:spLocks noChangeShapeType="1"/>
          </p:cNvSpPr>
          <p:nvPr/>
        </p:nvSpPr>
        <p:spPr bwMode="auto">
          <a:xfrm>
            <a:off x="8686800" y="4614864"/>
            <a:ext cx="0" cy="528637"/>
          </a:xfrm>
          <a:prstGeom prst="line">
            <a:avLst/>
          </a:prstGeom>
          <a:noFill/>
          <a:ln w="25400">
            <a:solidFill>
              <a:schemeClr val="tx1"/>
            </a:solidFill>
            <a:round/>
            <a:headEnd type="none" w="sm" len="sm"/>
            <a:tailEnd type="stealth" w="med"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CA"/>
          </a:p>
        </p:txBody>
      </p:sp>
      <p:sp>
        <p:nvSpPr>
          <p:cNvPr id="69651" name="Line 19"/>
          <p:cNvSpPr>
            <a:spLocks noChangeShapeType="1"/>
          </p:cNvSpPr>
          <p:nvPr/>
        </p:nvSpPr>
        <p:spPr bwMode="auto">
          <a:xfrm>
            <a:off x="4043364" y="4729164"/>
            <a:ext cx="300037" cy="681037"/>
          </a:xfrm>
          <a:prstGeom prst="line">
            <a:avLst/>
          </a:prstGeom>
          <a:noFill/>
          <a:ln w="25400">
            <a:solidFill>
              <a:schemeClr val="tx1"/>
            </a:solidFill>
            <a:round/>
            <a:headEnd type="none" w="sm" len="sm"/>
            <a:tailEnd type="stealth" w="med"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CA"/>
          </a:p>
        </p:txBody>
      </p:sp>
      <p:sp>
        <p:nvSpPr>
          <p:cNvPr id="69652" name="Line 20"/>
          <p:cNvSpPr>
            <a:spLocks noChangeShapeType="1"/>
          </p:cNvSpPr>
          <p:nvPr/>
        </p:nvSpPr>
        <p:spPr bwMode="auto">
          <a:xfrm>
            <a:off x="2747964" y="5186364"/>
            <a:ext cx="757237" cy="300037"/>
          </a:xfrm>
          <a:prstGeom prst="line">
            <a:avLst/>
          </a:prstGeom>
          <a:noFill/>
          <a:ln w="25400">
            <a:solidFill>
              <a:schemeClr val="tx1"/>
            </a:solidFill>
            <a:round/>
            <a:headEnd type="none" w="sm" len="sm"/>
            <a:tailEnd type="stealth" w="med"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CA"/>
          </a:p>
        </p:txBody>
      </p:sp>
      <p:sp>
        <p:nvSpPr>
          <p:cNvPr id="69654" name="Line 22"/>
          <p:cNvSpPr>
            <a:spLocks noChangeShapeType="1"/>
          </p:cNvSpPr>
          <p:nvPr/>
        </p:nvSpPr>
        <p:spPr bwMode="auto">
          <a:xfrm>
            <a:off x="8991600" y="5224463"/>
            <a:ext cx="0" cy="404812"/>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CA"/>
          </a:p>
        </p:txBody>
      </p:sp>
      <p:sp>
        <p:nvSpPr>
          <p:cNvPr id="69655" name="Line 23"/>
          <p:cNvSpPr>
            <a:spLocks noChangeShapeType="1"/>
          </p:cNvSpPr>
          <p:nvPr/>
        </p:nvSpPr>
        <p:spPr bwMode="auto">
          <a:xfrm flipV="1">
            <a:off x="9451975" y="4879975"/>
            <a:ext cx="528638" cy="604838"/>
          </a:xfrm>
          <a:prstGeom prst="line">
            <a:avLst/>
          </a:prstGeom>
          <a:noFill/>
          <a:ln w="12700">
            <a:solidFill>
              <a:schemeClr val="tx1"/>
            </a:solidFill>
            <a:round/>
            <a:headEnd type="stealth" w="med" len="lg"/>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CA"/>
          </a:p>
        </p:txBody>
      </p:sp>
      <p:sp>
        <p:nvSpPr>
          <p:cNvPr id="69656" name="Rectangle 24"/>
          <p:cNvSpPr>
            <a:spLocks noChangeArrowheads="1"/>
          </p:cNvSpPr>
          <p:nvPr/>
        </p:nvSpPr>
        <p:spPr bwMode="auto">
          <a:xfrm>
            <a:off x="9529763" y="4502151"/>
            <a:ext cx="1130300" cy="4623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p>
            <a:pPr>
              <a:spcBef>
                <a:spcPct val="50000"/>
              </a:spcBef>
            </a:pPr>
            <a:r>
              <a:rPr lang="en-US" altLang="en-US" b="1">
                <a:solidFill>
                  <a:schemeClr val="tx2"/>
                </a:solidFill>
                <a:latin typeface="Arial" panose="020B0604020202020204" pitchFamily="34" charset="0"/>
              </a:rPr>
              <a:t>2.14%</a:t>
            </a:r>
            <a:endParaRPr lang="en-US" altLang="en-US" b="1">
              <a:solidFill>
                <a:srgbClr val="66FF66"/>
              </a:solidFill>
              <a:latin typeface="Arial" panose="020B0604020202020204" pitchFamily="34" charset="0"/>
            </a:endParaRPr>
          </a:p>
        </p:txBody>
      </p:sp>
      <p:sp>
        <p:nvSpPr>
          <p:cNvPr id="69657" name="Rectangle 25"/>
          <p:cNvSpPr>
            <a:spLocks noGrp="1" noChangeArrowheads="1"/>
          </p:cNvSpPr>
          <p:nvPr>
            <p:ph type="title"/>
          </p:nvPr>
        </p:nvSpPr>
        <p:spPr>
          <a:xfrm>
            <a:off x="995363" y="152666"/>
            <a:ext cx="8534400" cy="1507067"/>
          </a:xfrm>
        </p:spPr>
        <p:txBody>
          <a:bodyPr/>
          <a:lstStyle/>
          <a:p>
            <a:r>
              <a:rPr lang="en-US" altLang="en-US" dirty="0"/>
              <a:t>Normal Distribution</a:t>
            </a:r>
          </a:p>
        </p:txBody>
      </p:sp>
    </p:spTree>
    <p:extLst>
      <p:ext uri="{BB962C8B-B14F-4D97-AF65-F5344CB8AC3E}">
        <p14:creationId xmlns:p14="http://schemas.microsoft.com/office/powerpoint/2010/main" val="3377765476"/>
      </p:ext>
    </p:extLst>
  </p:cSld>
  <p:clrMapOvr>
    <a:masterClrMapping/>
  </p:clrMapOvr>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4" name="Rectangle 2"/>
          <p:cNvSpPr>
            <a:spLocks noGrp="1" noChangeArrowheads="1"/>
          </p:cNvSpPr>
          <p:nvPr>
            <p:ph type="title"/>
          </p:nvPr>
        </p:nvSpPr>
        <p:spPr>
          <a:noFill/>
          <a:ln/>
        </p:spPr>
        <p:txBody>
          <a:bodyPr vert="horz" wrap="square" lIns="92075" tIns="46038" rIns="92075" bIns="46038" numCol="1" anchor="ctr" anchorCtr="0" compatLnSpc="1">
            <a:prstTxWarp prst="textNoShape">
              <a:avLst/>
            </a:prstTxWarp>
          </a:bodyPr>
          <a:lstStyle/>
          <a:p>
            <a:r>
              <a:rPr lang="en-US" altLang="en-US" dirty="0" smtClean="0"/>
              <a:t>Ingredients in determining Sample </a:t>
            </a:r>
            <a:r>
              <a:rPr lang="en-US" altLang="en-US" dirty="0"/>
              <a:t>Size</a:t>
            </a:r>
            <a:endParaRPr lang="en-US" altLang="en-US" b="1" dirty="0"/>
          </a:p>
        </p:txBody>
      </p:sp>
      <p:sp>
        <p:nvSpPr>
          <p:cNvPr id="120835" name="Rectangle 3"/>
          <p:cNvSpPr>
            <a:spLocks noGrp="1" noChangeArrowheads="1"/>
          </p:cNvSpPr>
          <p:nvPr>
            <p:ph type="body" sz="half" idx="1"/>
          </p:nvPr>
        </p:nvSpPr>
        <p:spPr>
          <a:noFill/>
          <a:ln/>
        </p:spPr>
        <p:txBody>
          <a:bodyPr vert="horz" wrap="square" lIns="92075" tIns="46038" rIns="92075" bIns="46038" numCol="1" anchor="t" anchorCtr="0" compatLnSpc="1">
            <a:prstTxWarp prst="textNoShape">
              <a:avLst/>
            </a:prstTxWarp>
          </a:bodyPr>
          <a:lstStyle/>
          <a:p>
            <a:r>
              <a:rPr lang="en-US" altLang="en-US" sz="2800" dirty="0" smtClean="0"/>
              <a:t>Estimated standard deviation of population</a:t>
            </a:r>
            <a:endParaRPr lang="en-US" altLang="en-US" sz="2800" dirty="0"/>
          </a:p>
          <a:p>
            <a:r>
              <a:rPr lang="en-US" altLang="en-US" sz="2800" dirty="0"/>
              <a:t>Magnitude of </a:t>
            </a:r>
            <a:r>
              <a:rPr lang="en-US" altLang="en-US" sz="2800" dirty="0" smtClean="0"/>
              <a:t>acceptable sample error</a:t>
            </a:r>
            <a:endParaRPr lang="en-US" altLang="en-US" sz="2800" dirty="0"/>
          </a:p>
          <a:p>
            <a:r>
              <a:rPr lang="en-US" altLang="en-US" sz="2800" dirty="0"/>
              <a:t>Confidence level</a:t>
            </a:r>
          </a:p>
        </p:txBody>
      </p:sp>
      <p:graphicFrame>
        <p:nvGraphicFramePr>
          <p:cNvPr id="120836" name="Object 4"/>
          <p:cNvGraphicFramePr>
            <a:graphicFrameLocks/>
          </p:cNvGraphicFramePr>
          <p:nvPr/>
        </p:nvGraphicFramePr>
        <p:xfrm>
          <a:off x="6172200" y="2498726"/>
          <a:ext cx="3830638" cy="3249613"/>
        </p:xfrm>
        <a:graphic>
          <a:graphicData uri="http://schemas.openxmlformats.org/presentationml/2006/ole">
            <mc:AlternateContent xmlns:mc="http://schemas.openxmlformats.org/markup-compatibility/2006">
              <mc:Choice xmlns:v="urn:schemas-microsoft-com:vml" Requires="v">
                <p:oleObj spid="_x0000_s73741" name="Clip" r:id="rId4" imgW="3830400" imgH="3249360" progId="MS_ClipArt_Gallery.2">
                  <p:embed/>
                </p:oleObj>
              </mc:Choice>
              <mc:Fallback>
                <p:oleObj name="Clip" r:id="rId4" imgW="3830400" imgH="3249360" progId="MS_ClipArt_Gallery.2">
                  <p:embed/>
                  <p:pic>
                    <p:nvPicPr>
                      <p:cNvPr id="0" name=""/>
                      <p:cNvPicPr>
                        <a:picLocks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172200" y="2498726"/>
                        <a:ext cx="3830638" cy="32496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extLst>
      <p:ext uri="{BB962C8B-B14F-4D97-AF65-F5344CB8AC3E}">
        <p14:creationId xmlns:p14="http://schemas.microsoft.com/office/powerpoint/2010/main" val="1605480452"/>
      </p:ext>
    </p:extLst>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2292" name="Rectangle 4"/>
          <p:cNvSpPr>
            <a:spLocks noGrp="1" noChangeArrowheads="1"/>
          </p:cNvSpPr>
          <p:nvPr>
            <p:ph type="title"/>
          </p:nvPr>
        </p:nvSpPr>
        <p:spPr>
          <a:xfrm>
            <a:off x="684212" y="260648"/>
            <a:ext cx="8534400" cy="1507067"/>
          </a:xfrm>
        </p:spPr>
        <p:txBody>
          <a:bodyPr/>
          <a:lstStyle/>
          <a:p>
            <a:r>
              <a:rPr lang="en-US" altLang="en-US" dirty="0"/>
              <a:t>Population</a:t>
            </a:r>
          </a:p>
        </p:txBody>
      </p:sp>
      <p:sp>
        <p:nvSpPr>
          <p:cNvPr id="12293" name="Rectangle 5"/>
          <p:cNvSpPr>
            <a:spLocks noGrp="1" noChangeArrowheads="1"/>
          </p:cNvSpPr>
          <p:nvPr>
            <p:ph idx="1"/>
          </p:nvPr>
        </p:nvSpPr>
        <p:spPr/>
        <p:txBody>
          <a:bodyPr/>
          <a:lstStyle/>
          <a:p>
            <a:r>
              <a:rPr lang="en-US" altLang="en-US" dirty="0"/>
              <a:t>Any complete </a:t>
            </a:r>
            <a:r>
              <a:rPr lang="en-US" altLang="en-US" dirty="0" smtClean="0"/>
              <a:t>group </a:t>
            </a:r>
          </a:p>
          <a:p>
            <a:r>
              <a:rPr lang="en-US" altLang="en-US" dirty="0" smtClean="0"/>
              <a:t>Usually people</a:t>
            </a:r>
            <a:endParaRPr lang="en-US" altLang="en-US" dirty="0"/>
          </a:p>
        </p:txBody>
      </p:sp>
      <p:pic>
        <p:nvPicPr>
          <p:cNvPr id="3" name="Picture 2"/>
          <p:cNvPicPr>
            <a:picLocks noChangeAspect="1"/>
          </p:cNvPicPr>
          <p:nvPr/>
        </p:nvPicPr>
        <p:blipFill>
          <a:blip r:embed="rId3"/>
          <a:stretch>
            <a:fillRect/>
          </a:stretch>
        </p:blipFill>
        <p:spPr>
          <a:xfrm>
            <a:off x="6068250" y="1176559"/>
            <a:ext cx="4104456" cy="4104456"/>
          </a:xfrm>
          <a:prstGeom prst="rect">
            <a:avLst/>
          </a:prstGeom>
        </p:spPr>
      </p:pic>
      <p:sp>
        <p:nvSpPr>
          <p:cNvPr id="6" name="TextBox 5"/>
          <p:cNvSpPr txBox="1"/>
          <p:nvPr/>
        </p:nvSpPr>
        <p:spPr>
          <a:xfrm>
            <a:off x="5619657" y="5322685"/>
            <a:ext cx="5001642" cy="1200329"/>
          </a:xfrm>
          <a:prstGeom prst="rect">
            <a:avLst/>
          </a:prstGeom>
          <a:noFill/>
        </p:spPr>
        <p:txBody>
          <a:bodyPr wrap="square" rtlCol="0">
            <a:spAutoFit/>
          </a:bodyPr>
          <a:lstStyle/>
          <a:p>
            <a:pPr algn="ctr"/>
            <a:r>
              <a:rPr lang="en-CA" dirty="0" err="1" smtClean="0">
                <a:latin typeface="+mn-lt"/>
              </a:rPr>
              <a:t>Cda</a:t>
            </a:r>
            <a:r>
              <a:rPr lang="en-CA" dirty="0" smtClean="0">
                <a:latin typeface="+mn-lt"/>
              </a:rPr>
              <a:t> Population= 35,540,400 </a:t>
            </a:r>
          </a:p>
          <a:p>
            <a:pPr algn="ctr"/>
            <a:endParaRPr lang="en-CA" dirty="0" smtClean="0">
              <a:latin typeface="+mn-lt"/>
            </a:endParaRPr>
          </a:p>
          <a:p>
            <a:pPr algn="ctr"/>
            <a:r>
              <a:rPr lang="en-CA" dirty="0" smtClean="0">
                <a:latin typeface="+mn-lt"/>
              </a:rPr>
              <a:t>NL Population= 526,977</a:t>
            </a:r>
          </a:p>
        </p:txBody>
      </p:sp>
      <p:pic>
        <p:nvPicPr>
          <p:cNvPr id="7" name="Picture 6"/>
          <p:cNvPicPr>
            <a:picLocks noChangeAspect="1"/>
          </p:cNvPicPr>
          <p:nvPr/>
        </p:nvPicPr>
        <p:blipFill rotWithShape="1">
          <a:blip r:embed="rId4"/>
          <a:srcRect l="1258" t="29392" r="64534" b="43611"/>
          <a:stretch/>
        </p:blipFill>
        <p:spPr>
          <a:xfrm>
            <a:off x="767408" y="4020899"/>
            <a:ext cx="2808312" cy="936104"/>
          </a:xfrm>
          <a:prstGeom prst="rect">
            <a:avLst/>
          </a:prstGeom>
        </p:spPr>
      </p:pic>
      <p:sp>
        <p:nvSpPr>
          <p:cNvPr id="9" name="Rectangle 8"/>
          <p:cNvSpPr/>
          <p:nvPr/>
        </p:nvSpPr>
        <p:spPr>
          <a:xfrm>
            <a:off x="659086" y="3501008"/>
            <a:ext cx="2823209" cy="461665"/>
          </a:xfrm>
          <a:prstGeom prst="rect">
            <a:avLst/>
          </a:prstGeom>
        </p:spPr>
        <p:txBody>
          <a:bodyPr wrap="none">
            <a:spAutoFit/>
          </a:bodyPr>
          <a:lstStyle/>
          <a:p>
            <a:r>
              <a:rPr lang="en-US" altLang="en-US" dirty="0" smtClean="0">
                <a:latin typeface="+mn-lt"/>
              </a:rPr>
              <a:t>Target Population</a:t>
            </a:r>
            <a:endParaRPr lang="en-CA" dirty="0">
              <a:latin typeface="+mn-lt"/>
            </a:endParaRPr>
          </a:p>
        </p:txBody>
      </p:sp>
      <p:pic>
        <p:nvPicPr>
          <p:cNvPr id="10" name="Picture 9"/>
          <p:cNvPicPr>
            <a:picLocks noChangeAspect="1"/>
          </p:cNvPicPr>
          <p:nvPr/>
        </p:nvPicPr>
        <p:blipFill>
          <a:blip r:embed="rId5"/>
          <a:stretch>
            <a:fillRect/>
          </a:stretch>
        </p:blipFill>
        <p:spPr>
          <a:xfrm>
            <a:off x="8616280" y="1511160"/>
            <a:ext cx="2265338" cy="1964546"/>
          </a:xfrm>
          <a:prstGeom prst="rect">
            <a:avLst/>
          </a:prstGeom>
        </p:spPr>
      </p:pic>
      <p:sp>
        <p:nvSpPr>
          <p:cNvPr id="13" name="Rectangle 12"/>
          <p:cNvSpPr/>
          <p:nvPr/>
        </p:nvSpPr>
        <p:spPr>
          <a:xfrm>
            <a:off x="5951984" y="673224"/>
            <a:ext cx="5174815" cy="461665"/>
          </a:xfrm>
          <a:prstGeom prst="rect">
            <a:avLst/>
          </a:prstGeom>
        </p:spPr>
        <p:txBody>
          <a:bodyPr wrap="none">
            <a:spAutoFit/>
          </a:bodyPr>
          <a:lstStyle/>
          <a:p>
            <a:r>
              <a:rPr lang="en-US" altLang="en-US" dirty="0" smtClean="0">
                <a:latin typeface="+mn-lt"/>
              </a:rPr>
              <a:t>Target Population:  Canada? NL?</a:t>
            </a:r>
            <a:endParaRPr lang="en-CA" dirty="0">
              <a:latin typeface="+mn-lt"/>
            </a:endParaRP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1" fill="hold" grpId="0" nodeType="clickEffect">
                                  <p:stCondLst>
                                    <p:cond delay="0"/>
                                  </p:stCondLst>
                                  <p:childTnLst>
                                    <p:set>
                                      <p:cBhvr>
                                        <p:cTn id="6" dur="1" fill="hold">
                                          <p:stCondLst>
                                            <p:cond delay="0"/>
                                          </p:stCondLst>
                                        </p:cTn>
                                        <p:tgtEl>
                                          <p:spTgt spid="12293">
                                            <p:txEl>
                                              <p:pRg st="0" end="0"/>
                                            </p:txEl>
                                          </p:spTgt>
                                        </p:tgtEl>
                                        <p:attrNameLst>
                                          <p:attrName>style.visibility</p:attrName>
                                        </p:attrNameLst>
                                      </p:cBhvr>
                                      <p:to>
                                        <p:strVal val="visible"/>
                                      </p:to>
                                    </p:set>
                                    <p:anim calcmode="lin" valueType="num">
                                      <p:cBhvr additive="base">
                                        <p:cTn id="7" dur="500" fill="hold"/>
                                        <p:tgtEl>
                                          <p:spTgt spid="1229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2293">
                                            <p:txEl>
                                              <p:pRg st="0" end="0"/>
                                            </p:txEl>
                                          </p:spTgt>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1" fill="hold" grpId="0" nodeType="clickEffect">
                                  <p:stCondLst>
                                    <p:cond delay="0"/>
                                  </p:stCondLst>
                                  <p:childTnLst>
                                    <p:set>
                                      <p:cBhvr>
                                        <p:cTn id="12" dur="1" fill="hold">
                                          <p:stCondLst>
                                            <p:cond delay="0"/>
                                          </p:stCondLst>
                                        </p:cTn>
                                        <p:tgtEl>
                                          <p:spTgt spid="12293">
                                            <p:txEl>
                                              <p:pRg st="1" end="1"/>
                                            </p:txEl>
                                          </p:spTgt>
                                        </p:tgtEl>
                                        <p:attrNameLst>
                                          <p:attrName>style.visibility</p:attrName>
                                        </p:attrNameLst>
                                      </p:cBhvr>
                                      <p:to>
                                        <p:strVal val="visible"/>
                                      </p:to>
                                    </p:set>
                                    <p:anim calcmode="lin" valueType="num">
                                      <p:cBhvr additive="base">
                                        <p:cTn id="13" dur="500" fill="hold"/>
                                        <p:tgtEl>
                                          <p:spTgt spid="1229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12293">
                                            <p:txEl>
                                              <p:pRg st="1" end="1"/>
                                            </p:txEl>
                                          </p:spTgt>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293" grpId="0" build="p" autoUpdateAnimBg="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3362" name="Group 2"/>
          <p:cNvGrpSpPr>
            <a:grpSpLocks/>
          </p:cNvGrpSpPr>
          <p:nvPr/>
        </p:nvGrpSpPr>
        <p:grpSpPr bwMode="auto">
          <a:xfrm>
            <a:off x="9559131" y="245005"/>
            <a:ext cx="1639888" cy="1035050"/>
            <a:chOff x="2208" y="436"/>
            <a:chExt cx="1033" cy="652"/>
          </a:xfrm>
        </p:grpSpPr>
        <p:sp>
          <p:nvSpPr>
            <p:cNvPr id="143363" name="Line 3"/>
            <p:cNvSpPr>
              <a:spLocks noChangeShapeType="1"/>
            </p:cNvSpPr>
            <p:nvPr/>
          </p:nvSpPr>
          <p:spPr bwMode="auto">
            <a:xfrm>
              <a:off x="2586" y="764"/>
              <a:ext cx="479" cy="1"/>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CA"/>
            </a:p>
          </p:txBody>
        </p:sp>
        <p:sp>
          <p:nvSpPr>
            <p:cNvPr id="143364" name="Rectangle 4"/>
            <p:cNvSpPr>
              <a:spLocks noChangeArrowheads="1"/>
            </p:cNvSpPr>
            <p:nvPr/>
          </p:nvSpPr>
          <p:spPr bwMode="auto">
            <a:xfrm>
              <a:off x="3161" y="436"/>
              <a:ext cx="80"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algn="ctr"/>
              <a:r>
                <a:rPr lang="en-US" altLang="en-US" sz="1800" dirty="0">
                  <a:latin typeface="Arial" panose="020B0604020202020204" pitchFamily="34" charset="0"/>
                </a:rPr>
                <a:t>2</a:t>
              </a:r>
            </a:p>
          </p:txBody>
        </p:sp>
        <p:sp>
          <p:nvSpPr>
            <p:cNvPr id="143365" name="Rectangle 5"/>
            <p:cNvSpPr>
              <a:spLocks noChangeArrowheads="1"/>
            </p:cNvSpPr>
            <p:nvPr/>
          </p:nvSpPr>
          <p:spPr bwMode="auto">
            <a:xfrm>
              <a:off x="2822" y="480"/>
              <a:ext cx="0" cy="17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algn="ctr"/>
              <a:endParaRPr lang="en-US" altLang="en-US" sz="1800" dirty="0">
                <a:latin typeface="Arial" panose="020B0604020202020204" pitchFamily="34" charset="0"/>
              </a:endParaRPr>
            </a:p>
          </p:txBody>
        </p:sp>
        <p:sp>
          <p:nvSpPr>
            <p:cNvPr id="143366" name="Rectangle 6"/>
            <p:cNvSpPr>
              <a:spLocks noChangeArrowheads="1"/>
            </p:cNvSpPr>
            <p:nvPr/>
          </p:nvSpPr>
          <p:spPr bwMode="auto">
            <a:xfrm>
              <a:off x="2742" y="790"/>
              <a:ext cx="165" cy="2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algn="ctr"/>
              <a:r>
                <a:rPr lang="en-US" altLang="en-US" sz="3100">
                  <a:latin typeface="Arial" panose="020B0604020202020204" pitchFamily="34" charset="0"/>
                </a:rPr>
                <a:t>E</a:t>
              </a:r>
            </a:p>
          </p:txBody>
        </p:sp>
        <p:sp>
          <p:nvSpPr>
            <p:cNvPr id="143368" name="Rectangle 8"/>
            <p:cNvSpPr>
              <a:spLocks noChangeArrowheads="1"/>
            </p:cNvSpPr>
            <p:nvPr/>
          </p:nvSpPr>
          <p:spPr bwMode="auto">
            <a:xfrm>
              <a:off x="2492" y="488"/>
              <a:ext cx="528" cy="30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algn="ctr"/>
              <a:r>
                <a:rPr lang="en-US" altLang="en-US" sz="3100" dirty="0">
                  <a:latin typeface="Arial" panose="020B0604020202020204" pitchFamily="34" charset="0"/>
                </a:rPr>
                <a:t> </a:t>
              </a:r>
              <a:r>
                <a:rPr lang="en-US" altLang="en-US" sz="3100" dirty="0" smtClean="0">
                  <a:latin typeface="Arial" panose="020B0604020202020204" pitchFamily="34" charset="0"/>
                </a:rPr>
                <a:t> Z S</a:t>
              </a:r>
              <a:endParaRPr lang="en-US" altLang="en-US" sz="3100" dirty="0">
                <a:latin typeface="Arial" panose="020B0604020202020204" pitchFamily="34" charset="0"/>
              </a:endParaRPr>
            </a:p>
          </p:txBody>
        </p:sp>
        <p:sp>
          <p:nvSpPr>
            <p:cNvPr id="143369" name="Rectangle 9"/>
            <p:cNvSpPr>
              <a:spLocks noChangeArrowheads="1"/>
            </p:cNvSpPr>
            <p:nvPr/>
          </p:nvSpPr>
          <p:spPr bwMode="auto">
            <a:xfrm>
              <a:off x="2208" y="631"/>
              <a:ext cx="138" cy="2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algn="ctr"/>
              <a:r>
                <a:rPr lang="en-US" altLang="en-US" sz="3100" dirty="0">
                  <a:latin typeface="Arial" panose="020B0604020202020204" pitchFamily="34" charset="0"/>
                </a:rPr>
                <a:t>n</a:t>
              </a:r>
            </a:p>
          </p:txBody>
        </p:sp>
        <p:sp>
          <p:nvSpPr>
            <p:cNvPr id="143370" name="Rectangle 10"/>
            <p:cNvSpPr>
              <a:spLocks noChangeArrowheads="1"/>
            </p:cNvSpPr>
            <p:nvPr/>
          </p:nvSpPr>
          <p:spPr bwMode="auto">
            <a:xfrm>
              <a:off x="2413" y="609"/>
              <a:ext cx="136" cy="2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algn="ctr"/>
              <a:r>
                <a:rPr lang="en-US" altLang="en-US" sz="3100" dirty="0">
                  <a:latin typeface="Symbol" panose="05050102010706020507" pitchFamily="18" charset="2"/>
                </a:rPr>
                <a:t>=</a:t>
              </a:r>
            </a:p>
          </p:txBody>
        </p:sp>
      </p:grpSp>
      <p:sp>
        <p:nvSpPr>
          <p:cNvPr id="143371" name="Rectangle 11"/>
          <p:cNvSpPr>
            <a:spLocks noChangeArrowheads="1"/>
          </p:cNvSpPr>
          <p:nvPr/>
        </p:nvSpPr>
        <p:spPr bwMode="auto">
          <a:xfrm>
            <a:off x="1271464" y="1556792"/>
            <a:ext cx="8153400" cy="34169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p>
            <a:r>
              <a:rPr lang="en-US" altLang="en-US" dirty="0"/>
              <a:t>Where:</a:t>
            </a:r>
          </a:p>
          <a:p>
            <a:r>
              <a:rPr lang="en-US" altLang="en-US" dirty="0"/>
              <a:t>  n = Number of items in samples</a:t>
            </a:r>
          </a:p>
          <a:p>
            <a:endParaRPr lang="en-US" altLang="en-US" dirty="0"/>
          </a:p>
          <a:p>
            <a:r>
              <a:rPr lang="en-US" altLang="en-US" dirty="0" smtClean="0"/>
              <a:t>Z </a:t>
            </a:r>
            <a:r>
              <a:rPr lang="en-US" altLang="en-US" dirty="0"/>
              <a:t>= </a:t>
            </a:r>
            <a:r>
              <a:rPr lang="en-US" altLang="en-US" dirty="0" smtClean="0"/>
              <a:t>Standard Deviation Confidence interval</a:t>
            </a:r>
            <a:endParaRPr lang="en-US" altLang="en-US" dirty="0"/>
          </a:p>
          <a:p>
            <a:endParaRPr lang="en-US" altLang="en-US" dirty="0"/>
          </a:p>
          <a:p>
            <a:r>
              <a:rPr lang="en-US" altLang="en-US" dirty="0"/>
              <a:t> </a:t>
            </a:r>
            <a:r>
              <a:rPr lang="en-US" altLang="en-US" dirty="0" smtClean="0"/>
              <a:t>S </a:t>
            </a:r>
            <a:r>
              <a:rPr lang="en-US" altLang="en-US" dirty="0"/>
              <a:t>= </a:t>
            </a:r>
            <a:r>
              <a:rPr lang="en-US" altLang="en-US" dirty="0" smtClean="0"/>
              <a:t>Standard Deviation Estimate for Population</a:t>
            </a:r>
            <a:endParaRPr lang="en-US" altLang="en-US" dirty="0"/>
          </a:p>
          <a:p>
            <a:endParaRPr lang="en-US" altLang="en-US" dirty="0"/>
          </a:p>
          <a:p>
            <a:r>
              <a:rPr lang="en-US" altLang="en-US" dirty="0"/>
              <a:t> </a:t>
            </a:r>
            <a:r>
              <a:rPr lang="en-US" altLang="en-US" dirty="0" smtClean="0"/>
              <a:t>E </a:t>
            </a:r>
            <a:r>
              <a:rPr lang="en-US" altLang="en-US" dirty="0"/>
              <a:t>= </a:t>
            </a:r>
            <a:r>
              <a:rPr lang="en-US" altLang="en-US" dirty="0" smtClean="0"/>
              <a:t> Acceptable </a:t>
            </a:r>
            <a:r>
              <a:rPr lang="en-US" altLang="en-US" dirty="0"/>
              <a:t>error</a:t>
            </a:r>
          </a:p>
          <a:p>
            <a:r>
              <a:rPr lang="en-US" altLang="en-US" dirty="0"/>
              <a:t>         </a:t>
            </a:r>
            <a:endParaRPr lang="en-US" altLang="en-US" dirty="0">
              <a:latin typeface="Arial" panose="020B0604020202020204" pitchFamily="34" charset="0"/>
            </a:endParaRPr>
          </a:p>
        </p:txBody>
      </p:sp>
      <p:sp>
        <p:nvSpPr>
          <p:cNvPr id="12" name="Rectangle 25"/>
          <p:cNvSpPr txBox="1">
            <a:spLocks noChangeArrowheads="1"/>
          </p:cNvSpPr>
          <p:nvPr/>
        </p:nvSpPr>
        <p:spPr>
          <a:xfrm>
            <a:off x="551384" y="197379"/>
            <a:ext cx="8534400" cy="1507067"/>
          </a:xfrm>
          <a:prstGeom prst="rect">
            <a:avLst/>
          </a:prstGeom>
        </p:spPr>
        <p:txBody>
          <a:bodyPr/>
          <a:lstStyle>
            <a:lvl1pPr algn="l" defTabSz="457200" rtl="0" eaLnBrk="1" latinLnBrk="0" hangingPunct="1">
              <a:spcBef>
                <a:spcPct val="0"/>
              </a:spcBef>
              <a:buNone/>
              <a:defRPr sz="3600" kern="1200" cap="all">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fontAlgn="auto">
              <a:spcAft>
                <a:spcPts val="0"/>
              </a:spcAft>
            </a:pPr>
            <a:r>
              <a:rPr lang="en-US" altLang="en-US" dirty="0" smtClean="0"/>
              <a:t>Sample size calculation for questions involving means</a:t>
            </a:r>
            <a:endParaRPr lang="en-US" altLang="en-US" dirty="0"/>
          </a:p>
        </p:txBody>
      </p:sp>
      <p:sp>
        <p:nvSpPr>
          <p:cNvPr id="2" name="Right Bracket 1"/>
          <p:cNvSpPr/>
          <p:nvPr/>
        </p:nvSpPr>
        <p:spPr>
          <a:xfrm>
            <a:off x="10901732" y="287074"/>
            <a:ext cx="71091" cy="957262"/>
          </a:xfrm>
          <a:prstGeom prst="rightBracket">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CA"/>
          </a:p>
        </p:txBody>
      </p:sp>
      <p:sp>
        <p:nvSpPr>
          <p:cNvPr id="14" name="Right Bracket 13"/>
          <p:cNvSpPr/>
          <p:nvPr/>
        </p:nvSpPr>
        <p:spPr>
          <a:xfrm flipH="1">
            <a:off x="10155684" y="251430"/>
            <a:ext cx="62260" cy="992905"/>
          </a:xfrm>
          <a:prstGeom prst="rightBracket">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CA"/>
          </a:p>
        </p:txBody>
      </p:sp>
    </p:spTree>
    <p:extLst>
      <p:ext uri="{BB962C8B-B14F-4D97-AF65-F5344CB8AC3E}">
        <p14:creationId xmlns:p14="http://schemas.microsoft.com/office/powerpoint/2010/main" val="2616879392"/>
      </p:ext>
    </p:extLst>
  </p:cSld>
  <p:clrMapOvr>
    <a:masterClrMapping/>
  </p:clrMapOvr>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3362" name="Group 2"/>
          <p:cNvGrpSpPr>
            <a:grpSpLocks/>
          </p:cNvGrpSpPr>
          <p:nvPr/>
        </p:nvGrpSpPr>
        <p:grpSpPr bwMode="auto">
          <a:xfrm>
            <a:off x="9559131" y="314855"/>
            <a:ext cx="1455738" cy="965200"/>
            <a:chOff x="2208" y="480"/>
            <a:chExt cx="917" cy="608"/>
          </a:xfrm>
        </p:grpSpPr>
        <p:sp>
          <p:nvSpPr>
            <p:cNvPr id="143363" name="Line 3"/>
            <p:cNvSpPr>
              <a:spLocks noChangeShapeType="1"/>
            </p:cNvSpPr>
            <p:nvPr/>
          </p:nvSpPr>
          <p:spPr bwMode="auto">
            <a:xfrm>
              <a:off x="2586" y="764"/>
              <a:ext cx="479" cy="1"/>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CA"/>
            </a:p>
          </p:txBody>
        </p:sp>
        <p:sp>
          <p:nvSpPr>
            <p:cNvPr id="143364" name="Rectangle 4"/>
            <p:cNvSpPr>
              <a:spLocks noChangeArrowheads="1"/>
            </p:cNvSpPr>
            <p:nvPr/>
          </p:nvSpPr>
          <p:spPr bwMode="auto">
            <a:xfrm>
              <a:off x="2923" y="780"/>
              <a:ext cx="80"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algn="ctr"/>
              <a:r>
                <a:rPr lang="en-US" altLang="en-US" sz="1800">
                  <a:latin typeface="Arial" panose="020B0604020202020204" pitchFamily="34" charset="0"/>
                </a:rPr>
                <a:t>2</a:t>
              </a:r>
            </a:p>
          </p:txBody>
        </p:sp>
        <p:sp>
          <p:nvSpPr>
            <p:cNvPr id="143365" name="Rectangle 5"/>
            <p:cNvSpPr>
              <a:spLocks noChangeArrowheads="1"/>
            </p:cNvSpPr>
            <p:nvPr/>
          </p:nvSpPr>
          <p:spPr bwMode="auto">
            <a:xfrm>
              <a:off x="2782" y="480"/>
              <a:ext cx="80"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algn="ctr"/>
              <a:r>
                <a:rPr lang="en-US" altLang="en-US" sz="1800">
                  <a:latin typeface="Arial" panose="020B0604020202020204" pitchFamily="34" charset="0"/>
                </a:rPr>
                <a:t>2</a:t>
              </a:r>
            </a:p>
          </p:txBody>
        </p:sp>
        <p:sp>
          <p:nvSpPr>
            <p:cNvPr id="143366" name="Rectangle 6"/>
            <p:cNvSpPr>
              <a:spLocks noChangeArrowheads="1"/>
            </p:cNvSpPr>
            <p:nvPr/>
          </p:nvSpPr>
          <p:spPr bwMode="auto">
            <a:xfrm>
              <a:off x="2742" y="790"/>
              <a:ext cx="165" cy="2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algn="ctr"/>
              <a:r>
                <a:rPr lang="en-US" altLang="en-US" sz="3100">
                  <a:latin typeface="Arial" panose="020B0604020202020204" pitchFamily="34" charset="0"/>
                </a:rPr>
                <a:t>E</a:t>
              </a:r>
            </a:p>
          </p:txBody>
        </p:sp>
        <p:sp>
          <p:nvSpPr>
            <p:cNvPr id="143367" name="Rectangle 7"/>
            <p:cNvSpPr>
              <a:spLocks noChangeArrowheads="1"/>
            </p:cNvSpPr>
            <p:nvPr/>
          </p:nvSpPr>
          <p:spPr bwMode="auto">
            <a:xfrm>
              <a:off x="2849" y="485"/>
              <a:ext cx="276" cy="2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algn="ctr"/>
              <a:r>
                <a:rPr lang="en-US" altLang="en-US" sz="3100">
                  <a:latin typeface="Arial" panose="020B0604020202020204" pitchFamily="34" charset="0"/>
                </a:rPr>
                <a:t>pq</a:t>
              </a:r>
            </a:p>
          </p:txBody>
        </p:sp>
        <p:sp>
          <p:nvSpPr>
            <p:cNvPr id="143368" name="Rectangle 8"/>
            <p:cNvSpPr>
              <a:spLocks noChangeArrowheads="1"/>
            </p:cNvSpPr>
            <p:nvPr/>
          </p:nvSpPr>
          <p:spPr bwMode="auto">
            <a:xfrm>
              <a:off x="2651" y="485"/>
              <a:ext cx="124" cy="2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algn="ctr"/>
              <a:r>
                <a:rPr lang="en-US" altLang="en-US" sz="3100">
                  <a:latin typeface="Arial" panose="020B0604020202020204" pitchFamily="34" charset="0"/>
                </a:rPr>
                <a:t>z</a:t>
              </a:r>
            </a:p>
          </p:txBody>
        </p:sp>
        <p:sp>
          <p:nvSpPr>
            <p:cNvPr id="143369" name="Rectangle 9"/>
            <p:cNvSpPr>
              <a:spLocks noChangeArrowheads="1"/>
            </p:cNvSpPr>
            <p:nvPr/>
          </p:nvSpPr>
          <p:spPr bwMode="auto">
            <a:xfrm>
              <a:off x="2208" y="631"/>
              <a:ext cx="138" cy="2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algn="ctr"/>
              <a:r>
                <a:rPr lang="en-US" altLang="en-US" sz="3100">
                  <a:latin typeface="Arial" panose="020B0604020202020204" pitchFamily="34" charset="0"/>
                </a:rPr>
                <a:t>n</a:t>
              </a:r>
            </a:p>
          </p:txBody>
        </p:sp>
        <p:sp>
          <p:nvSpPr>
            <p:cNvPr id="143370" name="Rectangle 10"/>
            <p:cNvSpPr>
              <a:spLocks noChangeArrowheads="1"/>
            </p:cNvSpPr>
            <p:nvPr/>
          </p:nvSpPr>
          <p:spPr bwMode="auto">
            <a:xfrm>
              <a:off x="2413" y="609"/>
              <a:ext cx="136" cy="2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algn="ctr"/>
              <a:r>
                <a:rPr lang="en-US" altLang="en-US" sz="3100">
                  <a:latin typeface="Symbol" panose="05050102010706020507" pitchFamily="18" charset="2"/>
                </a:rPr>
                <a:t>=</a:t>
              </a:r>
            </a:p>
          </p:txBody>
        </p:sp>
      </p:grpSp>
      <p:sp>
        <p:nvSpPr>
          <p:cNvPr id="143371" name="Rectangle 11"/>
          <p:cNvSpPr>
            <a:spLocks noChangeArrowheads="1"/>
          </p:cNvSpPr>
          <p:nvPr/>
        </p:nvSpPr>
        <p:spPr bwMode="auto">
          <a:xfrm>
            <a:off x="1271464" y="1556792"/>
            <a:ext cx="8153400" cy="48942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p>
            <a:r>
              <a:rPr lang="en-US" altLang="en-US" dirty="0"/>
              <a:t>Where:</a:t>
            </a:r>
          </a:p>
          <a:p>
            <a:r>
              <a:rPr lang="en-US" altLang="en-US" dirty="0"/>
              <a:t>  n = Number of items in samples</a:t>
            </a:r>
          </a:p>
          <a:p>
            <a:endParaRPr lang="en-US" altLang="en-US" dirty="0"/>
          </a:p>
          <a:p>
            <a:r>
              <a:rPr lang="en-US" altLang="en-US" dirty="0"/>
              <a:t>Z</a:t>
            </a:r>
            <a:r>
              <a:rPr lang="en-US" altLang="en-US" baseline="30000" dirty="0"/>
              <a:t>2</a:t>
            </a:r>
            <a:r>
              <a:rPr lang="en-US" altLang="en-US" dirty="0"/>
              <a:t> = The square of the confidence interval</a:t>
            </a:r>
          </a:p>
          <a:p>
            <a:r>
              <a:rPr lang="en-US" altLang="en-US" dirty="0"/>
              <a:t>         in standard error units.</a:t>
            </a:r>
          </a:p>
          <a:p>
            <a:endParaRPr lang="en-US" altLang="en-US" dirty="0"/>
          </a:p>
          <a:p>
            <a:r>
              <a:rPr lang="en-US" altLang="en-US" dirty="0"/>
              <a:t>  p = Estimated proportion of success</a:t>
            </a:r>
          </a:p>
          <a:p>
            <a:endParaRPr lang="en-US" altLang="en-US" dirty="0"/>
          </a:p>
          <a:p>
            <a:r>
              <a:rPr lang="en-US" altLang="en-US" dirty="0"/>
              <a:t>  q = (1-p) or estimated the proportion of failures</a:t>
            </a:r>
          </a:p>
          <a:p>
            <a:endParaRPr lang="en-US" altLang="en-US" dirty="0"/>
          </a:p>
          <a:p>
            <a:r>
              <a:rPr lang="en-US" altLang="en-US" dirty="0"/>
              <a:t> E</a:t>
            </a:r>
            <a:r>
              <a:rPr lang="en-US" altLang="en-US" baseline="30000" dirty="0"/>
              <a:t>2</a:t>
            </a:r>
            <a:r>
              <a:rPr lang="en-US" altLang="en-US" dirty="0"/>
              <a:t> = The square of the maximum allowance for error</a:t>
            </a:r>
          </a:p>
          <a:p>
            <a:r>
              <a:rPr lang="en-US" altLang="en-US" dirty="0"/>
              <a:t>         between the true proportion and sample proportion</a:t>
            </a:r>
          </a:p>
          <a:p>
            <a:r>
              <a:rPr lang="en-US" altLang="en-US" dirty="0"/>
              <a:t>         or </a:t>
            </a:r>
            <a:r>
              <a:rPr lang="en-US" altLang="en-US" dirty="0" err="1"/>
              <a:t>zs</a:t>
            </a:r>
            <a:r>
              <a:rPr lang="en-US" altLang="en-US" baseline="-25000" dirty="0" err="1"/>
              <a:t>p</a:t>
            </a:r>
            <a:r>
              <a:rPr lang="en-US" altLang="en-US" baseline="-25000" dirty="0"/>
              <a:t> </a:t>
            </a:r>
            <a:r>
              <a:rPr lang="en-US" altLang="en-US" dirty="0"/>
              <a:t>squared.</a:t>
            </a:r>
            <a:endParaRPr lang="en-US" altLang="en-US" dirty="0">
              <a:latin typeface="Arial" panose="020B0604020202020204" pitchFamily="34" charset="0"/>
            </a:endParaRPr>
          </a:p>
        </p:txBody>
      </p:sp>
      <p:sp>
        <p:nvSpPr>
          <p:cNvPr id="12" name="Rectangle 25"/>
          <p:cNvSpPr txBox="1">
            <a:spLocks noChangeArrowheads="1"/>
          </p:cNvSpPr>
          <p:nvPr/>
        </p:nvSpPr>
        <p:spPr>
          <a:xfrm>
            <a:off x="551384" y="197379"/>
            <a:ext cx="8534400" cy="1507067"/>
          </a:xfrm>
          <a:prstGeom prst="rect">
            <a:avLst/>
          </a:prstGeom>
        </p:spPr>
        <p:txBody>
          <a:bodyPr/>
          <a:lstStyle>
            <a:lvl1pPr algn="l" defTabSz="457200" rtl="0" eaLnBrk="1" latinLnBrk="0" hangingPunct="1">
              <a:spcBef>
                <a:spcPct val="0"/>
              </a:spcBef>
              <a:buNone/>
              <a:defRPr sz="3600" kern="1200" cap="all">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fontAlgn="auto">
              <a:spcAft>
                <a:spcPts val="0"/>
              </a:spcAft>
            </a:pPr>
            <a:r>
              <a:rPr lang="en-US" altLang="en-US" dirty="0" smtClean="0"/>
              <a:t>Sample size calculation For a Proportion</a:t>
            </a:r>
            <a:endParaRPr lang="en-US" altLang="en-US" dirty="0"/>
          </a:p>
        </p:txBody>
      </p:sp>
    </p:spTree>
    <p:extLst>
      <p:ext uri="{BB962C8B-B14F-4D97-AF65-F5344CB8AC3E}">
        <p14:creationId xmlns:p14="http://schemas.microsoft.com/office/powerpoint/2010/main" val="3325377171"/>
      </p:ext>
    </p:extLst>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40" name="Picture 4"/>
          <p:cNvPicPr>
            <a:picLocks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007768" y="2492896"/>
            <a:ext cx="4241800" cy="3403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4341" name="Rectangle 5"/>
          <p:cNvSpPr>
            <a:spLocks noGrp="1" noChangeArrowheads="1"/>
          </p:cNvSpPr>
          <p:nvPr>
            <p:ph type="title"/>
          </p:nvPr>
        </p:nvSpPr>
        <p:spPr>
          <a:xfrm>
            <a:off x="551384" y="0"/>
            <a:ext cx="8534400" cy="1507067"/>
          </a:xfrm>
        </p:spPr>
        <p:txBody>
          <a:bodyPr/>
          <a:lstStyle/>
          <a:p>
            <a:r>
              <a:rPr lang="en-US" altLang="en-US" dirty="0"/>
              <a:t>Census</a:t>
            </a:r>
          </a:p>
        </p:txBody>
      </p:sp>
      <p:sp>
        <p:nvSpPr>
          <p:cNvPr id="14342" name="Rectangle 6"/>
          <p:cNvSpPr>
            <a:spLocks noGrp="1" noChangeArrowheads="1"/>
          </p:cNvSpPr>
          <p:nvPr>
            <p:ph idx="1"/>
          </p:nvPr>
        </p:nvSpPr>
        <p:spPr>
          <a:xfrm>
            <a:off x="551384" y="56416"/>
            <a:ext cx="8534400" cy="3615267"/>
          </a:xfrm>
        </p:spPr>
        <p:txBody>
          <a:bodyPr/>
          <a:lstStyle/>
          <a:p>
            <a:r>
              <a:rPr lang="en-US" altLang="en-US" dirty="0"/>
              <a:t>Investigation of all individual elements that make up a </a:t>
            </a:r>
            <a:r>
              <a:rPr lang="en-US" altLang="en-US" dirty="0" smtClean="0"/>
              <a:t>population</a:t>
            </a:r>
          </a:p>
          <a:p>
            <a:r>
              <a:rPr lang="en-US" altLang="en-US" dirty="0" smtClean="0"/>
              <a:t>difficult, slow and very expensive to measure</a:t>
            </a:r>
          </a:p>
          <a:p>
            <a:endParaRPr lang="en-US" altLang="en-US" dirty="0"/>
          </a:p>
        </p:txBody>
      </p:sp>
    </p:spTree>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4" name="Rectangle 4"/>
          <p:cNvSpPr>
            <a:spLocks noGrp="1" noChangeArrowheads="1"/>
          </p:cNvSpPr>
          <p:nvPr>
            <p:ph type="title"/>
          </p:nvPr>
        </p:nvSpPr>
        <p:spPr>
          <a:xfrm>
            <a:off x="767408" y="332656"/>
            <a:ext cx="8534400" cy="1507067"/>
          </a:xfrm>
        </p:spPr>
        <p:txBody>
          <a:bodyPr/>
          <a:lstStyle/>
          <a:p>
            <a:r>
              <a:rPr lang="en-US" altLang="en-US" dirty="0"/>
              <a:t>Sample</a:t>
            </a:r>
          </a:p>
        </p:txBody>
      </p:sp>
      <p:sp>
        <p:nvSpPr>
          <p:cNvPr id="10245" name="Rectangle 5"/>
          <p:cNvSpPr>
            <a:spLocks noGrp="1" noChangeArrowheads="1"/>
          </p:cNvSpPr>
          <p:nvPr>
            <p:ph idx="1"/>
          </p:nvPr>
        </p:nvSpPr>
        <p:spPr>
          <a:xfrm>
            <a:off x="767408" y="1556792"/>
            <a:ext cx="8534400" cy="3615267"/>
          </a:xfrm>
        </p:spPr>
        <p:txBody>
          <a:bodyPr>
            <a:normAutofit fontScale="92500" lnSpcReduction="10000"/>
          </a:bodyPr>
          <a:lstStyle/>
          <a:p>
            <a:r>
              <a:rPr lang="en-US" altLang="en-US" dirty="0" smtClean="0"/>
              <a:t>A sample is a subset </a:t>
            </a:r>
            <a:r>
              <a:rPr lang="en-US" altLang="en-US" dirty="0"/>
              <a:t>of a larger </a:t>
            </a:r>
            <a:r>
              <a:rPr lang="en-US" altLang="en-US" dirty="0" smtClean="0"/>
              <a:t>target population</a:t>
            </a:r>
          </a:p>
          <a:p>
            <a:endParaRPr lang="en-US" altLang="en-US" dirty="0"/>
          </a:p>
          <a:p>
            <a:r>
              <a:rPr lang="en-US" altLang="en-US" dirty="0" smtClean="0"/>
              <a:t>The Sampling process involves drawing conclusions about an entire population by taking a measurement from only a portion of all the population elements</a:t>
            </a:r>
          </a:p>
          <a:p>
            <a:r>
              <a:rPr lang="en-US" altLang="en-US" dirty="0" smtClean="0"/>
              <a:t>Taking samples of populations is easier, faster and cheaper than taking a census of the population.  Sample size relative to the population size will determine how accurately the sample results will mirror the population results.  The difference is known as Error.</a:t>
            </a:r>
          </a:p>
          <a:p>
            <a:r>
              <a:rPr lang="en-US" altLang="en-US" dirty="0" smtClean="0"/>
              <a:t>Samples may have to be used if testing results in destruction of the test unit   </a:t>
            </a:r>
          </a:p>
          <a:p>
            <a:endParaRPr lang="en-US" altLang="en-US" dirty="0"/>
          </a:p>
        </p:txBody>
      </p:sp>
    </p:spTree>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ChangeArrowheads="1"/>
          </p:cNvSpPr>
          <p:nvPr/>
        </p:nvSpPr>
        <p:spPr bwMode="auto">
          <a:xfrm>
            <a:off x="4349750" y="615950"/>
            <a:ext cx="3797300" cy="520700"/>
          </a:xfrm>
          <a:prstGeom prst="rect">
            <a:avLst/>
          </a:prstGeom>
          <a:solidFill>
            <a:srgbClr val="000099"/>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CA"/>
          </a:p>
        </p:txBody>
      </p:sp>
      <p:sp>
        <p:nvSpPr>
          <p:cNvPr id="16387" name="Rectangle 3"/>
          <p:cNvSpPr>
            <a:spLocks noChangeArrowheads="1"/>
          </p:cNvSpPr>
          <p:nvPr/>
        </p:nvSpPr>
        <p:spPr bwMode="auto">
          <a:xfrm>
            <a:off x="4448175" y="668339"/>
            <a:ext cx="3600450" cy="415925"/>
          </a:xfrm>
          <a:prstGeom prst="rect">
            <a:avLst/>
          </a:prstGeom>
          <a:solidFill>
            <a:srgbClr val="000099">
              <a:alpha val="50000"/>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CA"/>
          </a:p>
        </p:txBody>
      </p:sp>
      <p:sp>
        <p:nvSpPr>
          <p:cNvPr id="16388" name="Rectangle 4"/>
          <p:cNvSpPr>
            <a:spLocks noChangeArrowheads="1"/>
          </p:cNvSpPr>
          <p:nvPr/>
        </p:nvSpPr>
        <p:spPr bwMode="auto">
          <a:xfrm>
            <a:off x="4540250" y="714375"/>
            <a:ext cx="3416300" cy="323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nchor="ctr"/>
          <a:lstStyle/>
          <a:p>
            <a:pPr algn="ctr"/>
            <a:r>
              <a:rPr lang="en-US" altLang="en-US" sz="1600" dirty="0">
                <a:latin typeface="Arial" panose="020B0604020202020204" pitchFamily="34" charset="0"/>
              </a:rPr>
              <a:t>Define the target population</a:t>
            </a:r>
          </a:p>
        </p:txBody>
      </p:sp>
      <p:sp>
        <p:nvSpPr>
          <p:cNvPr id="16389" name="Rectangle 5"/>
          <p:cNvSpPr>
            <a:spLocks noChangeArrowheads="1"/>
          </p:cNvSpPr>
          <p:nvPr/>
        </p:nvSpPr>
        <p:spPr bwMode="auto">
          <a:xfrm>
            <a:off x="4349750" y="1454150"/>
            <a:ext cx="3797300" cy="520700"/>
          </a:xfrm>
          <a:prstGeom prst="rect">
            <a:avLst/>
          </a:prstGeom>
          <a:solidFill>
            <a:srgbClr val="0033CC"/>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CA"/>
          </a:p>
        </p:txBody>
      </p:sp>
      <p:sp>
        <p:nvSpPr>
          <p:cNvPr id="16390" name="Rectangle 6"/>
          <p:cNvSpPr>
            <a:spLocks noChangeArrowheads="1"/>
          </p:cNvSpPr>
          <p:nvPr/>
        </p:nvSpPr>
        <p:spPr bwMode="auto">
          <a:xfrm>
            <a:off x="4448175" y="1506539"/>
            <a:ext cx="3600450" cy="415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nchor="ctr"/>
          <a:lstStyle/>
          <a:p>
            <a:pPr algn="ctr"/>
            <a:r>
              <a:rPr lang="en-US" altLang="en-US" sz="1600">
                <a:latin typeface="Arial" panose="020B0604020202020204" pitchFamily="34" charset="0"/>
              </a:rPr>
              <a:t>Select a sampling frame</a:t>
            </a:r>
          </a:p>
        </p:txBody>
      </p:sp>
      <p:sp>
        <p:nvSpPr>
          <p:cNvPr id="16391" name="Rectangle 7"/>
          <p:cNvSpPr>
            <a:spLocks noChangeArrowheads="1"/>
          </p:cNvSpPr>
          <p:nvPr/>
        </p:nvSpPr>
        <p:spPr bwMode="auto">
          <a:xfrm>
            <a:off x="4349750" y="5721350"/>
            <a:ext cx="3797300" cy="520700"/>
          </a:xfrm>
          <a:prstGeom prst="rect">
            <a:avLst/>
          </a:prstGeom>
          <a:solidFill>
            <a:srgbClr val="99FFFF"/>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CA"/>
          </a:p>
        </p:txBody>
      </p:sp>
      <p:sp>
        <p:nvSpPr>
          <p:cNvPr id="16392" name="Rectangle 8"/>
          <p:cNvSpPr>
            <a:spLocks noChangeArrowheads="1"/>
          </p:cNvSpPr>
          <p:nvPr/>
        </p:nvSpPr>
        <p:spPr bwMode="auto">
          <a:xfrm>
            <a:off x="4448175" y="5773739"/>
            <a:ext cx="3600450" cy="415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nchor="ctr"/>
          <a:lstStyle/>
          <a:p>
            <a:pPr algn="ctr"/>
            <a:r>
              <a:rPr lang="en-US" altLang="en-US" sz="1600">
                <a:solidFill>
                  <a:schemeClr val="bg2"/>
                </a:solidFill>
                <a:latin typeface="Arial" panose="020B0604020202020204" pitchFamily="34" charset="0"/>
              </a:rPr>
              <a:t>Conduct fieldwork</a:t>
            </a:r>
          </a:p>
        </p:txBody>
      </p:sp>
      <p:sp>
        <p:nvSpPr>
          <p:cNvPr id="16393" name="Rectangle 9"/>
          <p:cNvSpPr>
            <a:spLocks noChangeArrowheads="1"/>
          </p:cNvSpPr>
          <p:nvPr/>
        </p:nvSpPr>
        <p:spPr bwMode="auto">
          <a:xfrm>
            <a:off x="4343400" y="2362200"/>
            <a:ext cx="3797300" cy="520700"/>
          </a:xfrm>
          <a:prstGeom prst="rect">
            <a:avLst/>
          </a:prstGeom>
          <a:solidFill>
            <a:srgbClr val="0099CC"/>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CA"/>
          </a:p>
        </p:txBody>
      </p:sp>
      <p:sp>
        <p:nvSpPr>
          <p:cNvPr id="16394" name="Rectangle 10"/>
          <p:cNvSpPr>
            <a:spLocks noChangeArrowheads="1"/>
          </p:cNvSpPr>
          <p:nvPr/>
        </p:nvSpPr>
        <p:spPr bwMode="auto">
          <a:xfrm>
            <a:off x="4441825" y="2414589"/>
            <a:ext cx="3600450" cy="415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nchor="ctr"/>
          <a:lstStyle/>
          <a:p>
            <a:pPr algn="ctr"/>
            <a:r>
              <a:rPr lang="en-US" altLang="en-US" sz="1600" dirty="0">
                <a:latin typeface="Arial" panose="020B0604020202020204" pitchFamily="34" charset="0"/>
              </a:rPr>
              <a:t>Determine if a probability or nonprobability </a:t>
            </a:r>
          </a:p>
          <a:p>
            <a:pPr algn="ctr"/>
            <a:r>
              <a:rPr lang="en-US" altLang="en-US" sz="1600" dirty="0">
                <a:latin typeface="Arial" panose="020B0604020202020204" pitchFamily="34" charset="0"/>
              </a:rPr>
              <a:t>sampling method will be chosen</a:t>
            </a:r>
          </a:p>
        </p:txBody>
      </p:sp>
      <p:sp>
        <p:nvSpPr>
          <p:cNvPr id="16395" name="Rectangle 11"/>
          <p:cNvSpPr>
            <a:spLocks noChangeArrowheads="1"/>
          </p:cNvSpPr>
          <p:nvPr/>
        </p:nvSpPr>
        <p:spPr bwMode="auto">
          <a:xfrm>
            <a:off x="4349750" y="3206750"/>
            <a:ext cx="3797300" cy="520700"/>
          </a:xfrm>
          <a:prstGeom prst="rect">
            <a:avLst/>
          </a:prstGeom>
          <a:solidFill>
            <a:srgbClr val="00CCCC"/>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CA"/>
          </a:p>
        </p:txBody>
      </p:sp>
      <p:sp>
        <p:nvSpPr>
          <p:cNvPr id="16396" name="Rectangle 12"/>
          <p:cNvSpPr>
            <a:spLocks noChangeArrowheads="1"/>
          </p:cNvSpPr>
          <p:nvPr/>
        </p:nvSpPr>
        <p:spPr bwMode="auto">
          <a:xfrm>
            <a:off x="4448175" y="3259139"/>
            <a:ext cx="3600450" cy="415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nchor="ctr"/>
          <a:lstStyle/>
          <a:p>
            <a:pPr algn="ctr"/>
            <a:r>
              <a:rPr lang="en-US" altLang="en-US" sz="1600">
                <a:latin typeface="Arial" panose="020B0604020202020204" pitchFamily="34" charset="0"/>
              </a:rPr>
              <a:t>Plan procedure </a:t>
            </a:r>
          </a:p>
          <a:p>
            <a:pPr algn="ctr"/>
            <a:r>
              <a:rPr lang="en-US" altLang="en-US" sz="1600">
                <a:latin typeface="Arial" panose="020B0604020202020204" pitchFamily="34" charset="0"/>
              </a:rPr>
              <a:t>for selecting sampling units</a:t>
            </a:r>
          </a:p>
        </p:txBody>
      </p:sp>
      <p:sp>
        <p:nvSpPr>
          <p:cNvPr id="16397" name="Rectangle 13"/>
          <p:cNvSpPr>
            <a:spLocks noChangeArrowheads="1"/>
          </p:cNvSpPr>
          <p:nvPr/>
        </p:nvSpPr>
        <p:spPr bwMode="auto">
          <a:xfrm>
            <a:off x="4349750" y="4044950"/>
            <a:ext cx="3797300" cy="520700"/>
          </a:xfrm>
          <a:prstGeom prst="rect">
            <a:avLst/>
          </a:prstGeom>
          <a:solidFill>
            <a:srgbClr val="00FFCC"/>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CA"/>
          </a:p>
        </p:txBody>
      </p:sp>
      <p:sp>
        <p:nvSpPr>
          <p:cNvPr id="16398" name="Rectangle 14"/>
          <p:cNvSpPr>
            <a:spLocks noChangeArrowheads="1"/>
          </p:cNvSpPr>
          <p:nvPr/>
        </p:nvSpPr>
        <p:spPr bwMode="auto">
          <a:xfrm>
            <a:off x="4448175" y="4097339"/>
            <a:ext cx="3600450" cy="415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nchor="ctr"/>
          <a:lstStyle/>
          <a:p>
            <a:pPr algn="ctr"/>
            <a:r>
              <a:rPr lang="en-US" altLang="en-US" sz="1600">
                <a:solidFill>
                  <a:schemeClr val="bg2"/>
                </a:solidFill>
                <a:latin typeface="Arial" panose="020B0604020202020204" pitchFamily="34" charset="0"/>
              </a:rPr>
              <a:t>Determine sample size</a:t>
            </a:r>
          </a:p>
        </p:txBody>
      </p:sp>
      <p:sp>
        <p:nvSpPr>
          <p:cNvPr id="16399" name="Rectangle 15"/>
          <p:cNvSpPr>
            <a:spLocks noChangeArrowheads="1"/>
          </p:cNvSpPr>
          <p:nvPr/>
        </p:nvSpPr>
        <p:spPr bwMode="auto">
          <a:xfrm>
            <a:off x="4349750" y="4883150"/>
            <a:ext cx="3797300" cy="520700"/>
          </a:xfrm>
          <a:prstGeom prst="rect">
            <a:avLst/>
          </a:prstGeom>
          <a:solidFill>
            <a:srgbClr val="00FFFF"/>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CA"/>
          </a:p>
        </p:txBody>
      </p:sp>
      <p:sp>
        <p:nvSpPr>
          <p:cNvPr id="16400" name="Rectangle 16"/>
          <p:cNvSpPr>
            <a:spLocks noChangeArrowheads="1"/>
          </p:cNvSpPr>
          <p:nvPr/>
        </p:nvSpPr>
        <p:spPr bwMode="auto">
          <a:xfrm>
            <a:off x="4448175" y="4935539"/>
            <a:ext cx="3600450" cy="415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nchor="ctr"/>
          <a:lstStyle/>
          <a:p>
            <a:pPr algn="ctr"/>
            <a:r>
              <a:rPr lang="en-US" altLang="en-US" sz="1600">
                <a:solidFill>
                  <a:schemeClr val="bg2"/>
                </a:solidFill>
                <a:latin typeface="Arial" panose="020B0604020202020204" pitchFamily="34" charset="0"/>
              </a:rPr>
              <a:t>Select actual sampling units</a:t>
            </a:r>
          </a:p>
        </p:txBody>
      </p:sp>
      <p:sp>
        <p:nvSpPr>
          <p:cNvPr id="16401" name="Rectangle 17"/>
          <p:cNvSpPr>
            <a:spLocks noChangeArrowheads="1"/>
          </p:cNvSpPr>
          <p:nvPr/>
        </p:nvSpPr>
        <p:spPr bwMode="auto">
          <a:xfrm>
            <a:off x="544346" y="189706"/>
            <a:ext cx="6487758" cy="13731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2075" tIns="46038" rIns="92075" bIns="46038">
            <a:spAutoFit/>
          </a:bodyPr>
          <a:lstStyle/>
          <a:p>
            <a:r>
              <a:rPr lang="en-US" altLang="en-US" sz="2800" dirty="0">
                <a:latin typeface="+mn-lt"/>
                <a:ea typeface="Segoe UI Symbol" panose="020B0502040204020203" pitchFamily="34" charset="0"/>
              </a:rPr>
              <a:t>Stages in the </a:t>
            </a:r>
          </a:p>
          <a:p>
            <a:r>
              <a:rPr lang="en-US" altLang="en-US" sz="2800" dirty="0">
                <a:latin typeface="+mn-lt"/>
                <a:ea typeface="Segoe UI Symbol" panose="020B0502040204020203" pitchFamily="34" charset="0"/>
              </a:rPr>
              <a:t>Selection</a:t>
            </a:r>
          </a:p>
          <a:p>
            <a:r>
              <a:rPr lang="en-US" altLang="en-US" sz="2800" dirty="0">
                <a:latin typeface="+mn-lt"/>
                <a:ea typeface="Segoe UI Symbol" panose="020B0502040204020203" pitchFamily="34" charset="0"/>
              </a:rPr>
              <a:t>of a Sample</a:t>
            </a:r>
            <a:endParaRPr lang="en-US" altLang="en-US" sz="2800" b="1" i="1" dirty="0">
              <a:latin typeface="+mn-lt"/>
              <a:ea typeface="Segoe UI Symbol" panose="020B0502040204020203" pitchFamily="34" charset="0"/>
            </a:endParaRPr>
          </a:p>
        </p:txBody>
      </p:sp>
      <p:sp>
        <p:nvSpPr>
          <p:cNvPr id="16402" name="Line 18"/>
          <p:cNvSpPr>
            <a:spLocks noChangeShapeType="1"/>
          </p:cNvSpPr>
          <p:nvPr/>
        </p:nvSpPr>
        <p:spPr bwMode="auto">
          <a:xfrm>
            <a:off x="6248400" y="1987550"/>
            <a:ext cx="0" cy="374650"/>
          </a:xfrm>
          <a:prstGeom prst="line">
            <a:avLst/>
          </a:prstGeom>
          <a:noFill/>
          <a:ln w="12700">
            <a:solidFill>
              <a:schemeClr val="tx1"/>
            </a:solidFill>
            <a:round/>
            <a:headEnd type="none" w="sm" len="sm"/>
            <a:tailEnd type="stealth" w="med"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CA"/>
          </a:p>
        </p:txBody>
      </p:sp>
      <p:sp>
        <p:nvSpPr>
          <p:cNvPr id="16403" name="Line 19"/>
          <p:cNvSpPr>
            <a:spLocks noChangeShapeType="1"/>
          </p:cNvSpPr>
          <p:nvPr/>
        </p:nvSpPr>
        <p:spPr bwMode="auto">
          <a:xfrm>
            <a:off x="6248400" y="5416550"/>
            <a:ext cx="0" cy="298450"/>
          </a:xfrm>
          <a:prstGeom prst="line">
            <a:avLst/>
          </a:prstGeom>
          <a:noFill/>
          <a:ln w="12700">
            <a:solidFill>
              <a:schemeClr val="tx1"/>
            </a:solidFill>
            <a:round/>
            <a:headEnd type="none" w="sm" len="sm"/>
            <a:tailEnd type="stealth" w="med"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CA"/>
          </a:p>
        </p:txBody>
      </p:sp>
      <p:sp>
        <p:nvSpPr>
          <p:cNvPr id="16404" name="Line 20"/>
          <p:cNvSpPr>
            <a:spLocks noChangeShapeType="1"/>
          </p:cNvSpPr>
          <p:nvPr/>
        </p:nvSpPr>
        <p:spPr bwMode="auto">
          <a:xfrm>
            <a:off x="6248400" y="4578350"/>
            <a:ext cx="0" cy="298450"/>
          </a:xfrm>
          <a:prstGeom prst="line">
            <a:avLst/>
          </a:prstGeom>
          <a:noFill/>
          <a:ln w="12700">
            <a:solidFill>
              <a:schemeClr val="tx1"/>
            </a:solidFill>
            <a:round/>
            <a:headEnd type="none" w="sm" len="sm"/>
            <a:tailEnd type="stealth" w="med"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CA"/>
          </a:p>
        </p:txBody>
      </p:sp>
      <p:sp>
        <p:nvSpPr>
          <p:cNvPr id="16405" name="Line 21"/>
          <p:cNvSpPr>
            <a:spLocks noChangeShapeType="1"/>
          </p:cNvSpPr>
          <p:nvPr/>
        </p:nvSpPr>
        <p:spPr bwMode="auto">
          <a:xfrm>
            <a:off x="6248400" y="3740150"/>
            <a:ext cx="0" cy="298450"/>
          </a:xfrm>
          <a:prstGeom prst="line">
            <a:avLst/>
          </a:prstGeom>
          <a:noFill/>
          <a:ln w="12700">
            <a:solidFill>
              <a:schemeClr val="tx1"/>
            </a:solidFill>
            <a:round/>
            <a:headEnd type="none" w="sm" len="sm"/>
            <a:tailEnd type="stealth" w="med"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CA"/>
          </a:p>
        </p:txBody>
      </p:sp>
      <p:sp>
        <p:nvSpPr>
          <p:cNvPr id="16406" name="Line 22"/>
          <p:cNvSpPr>
            <a:spLocks noChangeShapeType="1"/>
          </p:cNvSpPr>
          <p:nvPr/>
        </p:nvSpPr>
        <p:spPr bwMode="auto">
          <a:xfrm>
            <a:off x="6248400" y="2901950"/>
            <a:ext cx="0" cy="298450"/>
          </a:xfrm>
          <a:prstGeom prst="line">
            <a:avLst/>
          </a:prstGeom>
          <a:noFill/>
          <a:ln w="12700">
            <a:solidFill>
              <a:schemeClr val="tx1"/>
            </a:solidFill>
            <a:round/>
            <a:headEnd type="none" w="sm" len="sm"/>
            <a:tailEnd type="stealth" w="med"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CA"/>
          </a:p>
        </p:txBody>
      </p:sp>
      <p:sp>
        <p:nvSpPr>
          <p:cNvPr id="16407" name="Line 23"/>
          <p:cNvSpPr>
            <a:spLocks noChangeShapeType="1"/>
          </p:cNvSpPr>
          <p:nvPr/>
        </p:nvSpPr>
        <p:spPr bwMode="auto">
          <a:xfrm>
            <a:off x="6248400" y="1149350"/>
            <a:ext cx="0" cy="374650"/>
          </a:xfrm>
          <a:prstGeom prst="line">
            <a:avLst/>
          </a:prstGeom>
          <a:noFill/>
          <a:ln w="12700">
            <a:solidFill>
              <a:schemeClr val="tx1"/>
            </a:solidFill>
            <a:round/>
            <a:headEnd type="none" w="sm" len="sm"/>
            <a:tailEnd type="stealth" w="med"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CA"/>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6401"/>
                                        </p:tgtEl>
                                        <p:attrNameLst>
                                          <p:attrName>style.visibility</p:attrName>
                                        </p:attrNameLst>
                                      </p:cBhvr>
                                      <p:to>
                                        <p:strVal val="visible"/>
                                      </p:to>
                                    </p:set>
                                    <p:anim calcmode="lin" valueType="num">
                                      <p:cBhvr additive="base">
                                        <p:cTn id="7" dur="500" fill="hold"/>
                                        <p:tgtEl>
                                          <p:spTgt spid="16401"/>
                                        </p:tgtEl>
                                        <p:attrNameLst>
                                          <p:attrName>ppt_x</p:attrName>
                                        </p:attrNameLst>
                                      </p:cBhvr>
                                      <p:tavLst>
                                        <p:tav tm="0">
                                          <p:val>
                                            <p:strVal val="0-#ppt_w/2"/>
                                          </p:val>
                                        </p:tav>
                                        <p:tav tm="100000">
                                          <p:val>
                                            <p:strVal val="#ppt_x"/>
                                          </p:val>
                                        </p:tav>
                                      </p:tavLst>
                                    </p:anim>
                                    <p:anim calcmode="lin" valueType="num">
                                      <p:cBhvr additive="base">
                                        <p:cTn id="8" dur="500" fill="hold"/>
                                        <p:tgtEl>
                                          <p:spTgt spid="16401"/>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6386"/>
                                        </p:tgtEl>
                                        <p:attrNameLst>
                                          <p:attrName>style.visibility</p:attrName>
                                        </p:attrNameLst>
                                      </p:cBhvr>
                                      <p:to>
                                        <p:strVal val="visible"/>
                                      </p:to>
                                    </p:set>
                                    <p:anim calcmode="lin" valueType="num">
                                      <p:cBhvr additive="base">
                                        <p:cTn id="13" dur="500" fill="hold"/>
                                        <p:tgtEl>
                                          <p:spTgt spid="16386"/>
                                        </p:tgtEl>
                                        <p:attrNameLst>
                                          <p:attrName>ppt_x</p:attrName>
                                        </p:attrNameLst>
                                      </p:cBhvr>
                                      <p:tavLst>
                                        <p:tav tm="0">
                                          <p:val>
                                            <p:strVal val="0-#ppt_w/2"/>
                                          </p:val>
                                        </p:tav>
                                        <p:tav tm="100000">
                                          <p:val>
                                            <p:strVal val="#ppt_x"/>
                                          </p:val>
                                        </p:tav>
                                      </p:tavLst>
                                    </p:anim>
                                    <p:anim calcmode="lin" valueType="num">
                                      <p:cBhvr additive="base">
                                        <p:cTn id="14" dur="500" fill="hold"/>
                                        <p:tgtEl>
                                          <p:spTgt spid="16386"/>
                                        </p:tgtEl>
                                        <p:attrNameLst>
                                          <p:attrName>ppt_y</p:attrName>
                                        </p:attrNameLst>
                                      </p:cBhvr>
                                      <p:tavLst>
                                        <p:tav tm="0">
                                          <p:val>
                                            <p:strVal val="#ppt_y"/>
                                          </p:val>
                                        </p:tav>
                                        <p:tav tm="100000">
                                          <p:val>
                                            <p:strVal val="#ppt_y"/>
                                          </p:val>
                                        </p:tav>
                                      </p:tavLst>
                                    </p:anim>
                                  </p:childTnLst>
                                </p:cTn>
                              </p:par>
                            </p:childTnLst>
                          </p:cTn>
                        </p:par>
                        <p:par>
                          <p:cTn id="15" fill="hold" nodeType="afterGroup">
                            <p:stCondLst>
                              <p:cond delay="500"/>
                            </p:stCondLst>
                            <p:childTnLst>
                              <p:par>
                                <p:cTn id="16" presetID="2" presetClass="entr" presetSubtype="8" fill="hold" grpId="0" nodeType="afterEffect">
                                  <p:stCondLst>
                                    <p:cond delay="0"/>
                                  </p:stCondLst>
                                  <p:childTnLst>
                                    <p:set>
                                      <p:cBhvr>
                                        <p:cTn id="17" dur="1" fill="hold">
                                          <p:stCondLst>
                                            <p:cond delay="0"/>
                                          </p:stCondLst>
                                        </p:cTn>
                                        <p:tgtEl>
                                          <p:spTgt spid="16387"/>
                                        </p:tgtEl>
                                        <p:attrNameLst>
                                          <p:attrName>style.visibility</p:attrName>
                                        </p:attrNameLst>
                                      </p:cBhvr>
                                      <p:to>
                                        <p:strVal val="visible"/>
                                      </p:to>
                                    </p:set>
                                    <p:anim calcmode="lin" valueType="num">
                                      <p:cBhvr additive="base">
                                        <p:cTn id="18" dur="500" fill="hold"/>
                                        <p:tgtEl>
                                          <p:spTgt spid="16387"/>
                                        </p:tgtEl>
                                        <p:attrNameLst>
                                          <p:attrName>ppt_x</p:attrName>
                                        </p:attrNameLst>
                                      </p:cBhvr>
                                      <p:tavLst>
                                        <p:tav tm="0">
                                          <p:val>
                                            <p:strVal val="0-#ppt_w/2"/>
                                          </p:val>
                                        </p:tav>
                                        <p:tav tm="100000">
                                          <p:val>
                                            <p:strVal val="#ppt_x"/>
                                          </p:val>
                                        </p:tav>
                                      </p:tavLst>
                                    </p:anim>
                                    <p:anim calcmode="lin" valueType="num">
                                      <p:cBhvr additive="base">
                                        <p:cTn id="19" dur="500" fill="hold"/>
                                        <p:tgtEl>
                                          <p:spTgt spid="16387"/>
                                        </p:tgtEl>
                                        <p:attrNameLst>
                                          <p:attrName>ppt_y</p:attrName>
                                        </p:attrNameLst>
                                      </p:cBhvr>
                                      <p:tavLst>
                                        <p:tav tm="0">
                                          <p:val>
                                            <p:strVal val="#ppt_y"/>
                                          </p:val>
                                        </p:tav>
                                        <p:tav tm="100000">
                                          <p:val>
                                            <p:strVal val="#ppt_y"/>
                                          </p:val>
                                        </p:tav>
                                      </p:tavLst>
                                    </p:anim>
                                  </p:childTnLst>
                                </p:cTn>
                              </p:par>
                            </p:childTnLst>
                          </p:cTn>
                        </p:par>
                        <p:par>
                          <p:cTn id="20" fill="hold" nodeType="afterGroup">
                            <p:stCondLst>
                              <p:cond delay="1000"/>
                            </p:stCondLst>
                            <p:childTnLst>
                              <p:par>
                                <p:cTn id="21" presetID="2" presetClass="entr" presetSubtype="8" fill="hold" grpId="0" nodeType="afterEffect">
                                  <p:stCondLst>
                                    <p:cond delay="0"/>
                                  </p:stCondLst>
                                  <p:childTnLst>
                                    <p:set>
                                      <p:cBhvr>
                                        <p:cTn id="22" dur="1" fill="hold">
                                          <p:stCondLst>
                                            <p:cond delay="0"/>
                                          </p:stCondLst>
                                        </p:cTn>
                                        <p:tgtEl>
                                          <p:spTgt spid="16388"/>
                                        </p:tgtEl>
                                        <p:attrNameLst>
                                          <p:attrName>style.visibility</p:attrName>
                                        </p:attrNameLst>
                                      </p:cBhvr>
                                      <p:to>
                                        <p:strVal val="visible"/>
                                      </p:to>
                                    </p:set>
                                    <p:anim calcmode="lin" valueType="num">
                                      <p:cBhvr additive="base">
                                        <p:cTn id="23" dur="500" fill="hold"/>
                                        <p:tgtEl>
                                          <p:spTgt spid="16388"/>
                                        </p:tgtEl>
                                        <p:attrNameLst>
                                          <p:attrName>ppt_x</p:attrName>
                                        </p:attrNameLst>
                                      </p:cBhvr>
                                      <p:tavLst>
                                        <p:tav tm="0">
                                          <p:val>
                                            <p:strVal val="0-#ppt_w/2"/>
                                          </p:val>
                                        </p:tav>
                                        <p:tav tm="100000">
                                          <p:val>
                                            <p:strVal val="#ppt_x"/>
                                          </p:val>
                                        </p:tav>
                                      </p:tavLst>
                                    </p:anim>
                                    <p:anim calcmode="lin" valueType="num">
                                      <p:cBhvr additive="base">
                                        <p:cTn id="24" dur="500" fill="hold"/>
                                        <p:tgtEl>
                                          <p:spTgt spid="16388"/>
                                        </p:tgtEl>
                                        <p:attrNameLst>
                                          <p:attrName>ppt_y</p:attrName>
                                        </p:attrNameLst>
                                      </p:cBhvr>
                                      <p:tavLst>
                                        <p:tav tm="0">
                                          <p:val>
                                            <p:strVal val="#ppt_y"/>
                                          </p:val>
                                        </p:tav>
                                        <p:tav tm="100000">
                                          <p:val>
                                            <p:strVal val="#ppt_y"/>
                                          </p:val>
                                        </p:tav>
                                      </p:tavLst>
                                    </p:anim>
                                  </p:childTnLst>
                                </p:cTn>
                              </p:par>
                            </p:childTnLst>
                          </p:cTn>
                        </p:par>
                      </p:childTnLst>
                    </p:cTn>
                  </p:par>
                  <p:par>
                    <p:cTn id="25" fill="hold" nodeType="clickPar">
                      <p:stCondLst>
                        <p:cond delay="indefinite"/>
                      </p:stCondLst>
                      <p:childTnLst>
                        <p:par>
                          <p:cTn id="26" fill="hold" nodeType="withGroup">
                            <p:stCondLst>
                              <p:cond delay="0"/>
                            </p:stCondLst>
                            <p:childTnLst>
                              <p:par>
                                <p:cTn id="27" presetID="2" presetClass="entr" presetSubtype="8" fill="hold" grpId="0" nodeType="clickEffect">
                                  <p:stCondLst>
                                    <p:cond delay="0"/>
                                  </p:stCondLst>
                                  <p:childTnLst>
                                    <p:set>
                                      <p:cBhvr>
                                        <p:cTn id="28" dur="1" fill="hold">
                                          <p:stCondLst>
                                            <p:cond delay="0"/>
                                          </p:stCondLst>
                                        </p:cTn>
                                        <p:tgtEl>
                                          <p:spTgt spid="16407"/>
                                        </p:tgtEl>
                                        <p:attrNameLst>
                                          <p:attrName>style.visibility</p:attrName>
                                        </p:attrNameLst>
                                      </p:cBhvr>
                                      <p:to>
                                        <p:strVal val="visible"/>
                                      </p:to>
                                    </p:set>
                                    <p:anim calcmode="lin" valueType="num">
                                      <p:cBhvr additive="base">
                                        <p:cTn id="29" dur="500" fill="hold"/>
                                        <p:tgtEl>
                                          <p:spTgt spid="16407"/>
                                        </p:tgtEl>
                                        <p:attrNameLst>
                                          <p:attrName>ppt_x</p:attrName>
                                        </p:attrNameLst>
                                      </p:cBhvr>
                                      <p:tavLst>
                                        <p:tav tm="0">
                                          <p:val>
                                            <p:strVal val="0-#ppt_w/2"/>
                                          </p:val>
                                        </p:tav>
                                        <p:tav tm="100000">
                                          <p:val>
                                            <p:strVal val="#ppt_x"/>
                                          </p:val>
                                        </p:tav>
                                      </p:tavLst>
                                    </p:anim>
                                    <p:anim calcmode="lin" valueType="num">
                                      <p:cBhvr additive="base">
                                        <p:cTn id="30" dur="500" fill="hold"/>
                                        <p:tgtEl>
                                          <p:spTgt spid="16407"/>
                                        </p:tgtEl>
                                        <p:attrNameLst>
                                          <p:attrName>ppt_y</p:attrName>
                                        </p:attrNameLst>
                                      </p:cBhvr>
                                      <p:tavLst>
                                        <p:tav tm="0">
                                          <p:val>
                                            <p:strVal val="#ppt_y"/>
                                          </p:val>
                                        </p:tav>
                                        <p:tav tm="100000">
                                          <p:val>
                                            <p:strVal val="#ppt_y"/>
                                          </p:val>
                                        </p:tav>
                                      </p:tavLst>
                                    </p:anim>
                                  </p:childTnLst>
                                </p:cTn>
                              </p:par>
                            </p:childTnLst>
                          </p:cTn>
                        </p:par>
                      </p:childTnLst>
                    </p:cTn>
                  </p:par>
                  <p:par>
                    <p:cTn id="31" fill="hold" nodeType="clickPar">
                      <p:stCondLst>
                        <p:cond delay="indefinite"/>
                      </p:stCondLst>
                      <p:childTnLst>
                        <p:par>
                          <p:cTn id="32" fill="hold" nodeType="withGroup">
                            <p:stCondLst>
                              <p:cond delay="0"/>
                            </p:stCondLst>
                            <p:childTnLst>
                              <p:par>
                                <p:cTn id="33" presetID="2" presetClass="entr" presetSubtype="8" fill="hold" grpId="0" nodeType="clickEffect">
                                  <p:stCondLst>
                                    <p:cond delay="0"/>
                                  </p:stCondLst>
                                  <p:childTnLst>
                                    <p:set>
                                      <p:cBhvr>
                                        <p:cTn id="34" dur="1" fill="hold">
                                          <p:stCondLst>
                                            <p:cond delay="0"/>
                                          </p:stCondLst>
                                        </p:cTn>
                                        <p:tgtEl>
                                          <p:spTgt spid="16389"/>
                                        </p:tgtEl>
                                        <p:attrNameLst>
                                          <p:attrName>style.visibility</p:attrName>
                                        </p:attrNameLst>
                                      </p:cBhvr>
                                      <p:to>
                                        <p:strVal val="visible"/>
                                      </p:to>
                                    </p:set>
                                    <p:anim calcmode="lin" valueType="num">
                                      <p:cBhvr additive="base">
                                        <p:cTn id="35" dur="500" fill="hold"/>
                                        <p:tgtEl>
                                          <p:spTgt spid="16389"/>
                                        </p:tgtEl>
                                        <p:attrNameLst>
                                          <p:attrName>ppt_x</p:attrName>
                                        </p:attrNameLst>
                                      </p:cBhvr>
                                      <p:tavLst>
                                        <p:tav tm="0">
                                          <p:val>
                                            <p:strVal val="0-#ppt_w/2"/>
                                          </p:val>
                                        </p:tav>
                                        <p:tav tm="100000">
                                          <p:val>
                                            <p:strVal val="#ppt_x"/>
                                          </p:val>
                                        </p:tav>
                                      </p:tavLst>
                                    </p:anim>
                                    <p:anim calcmode="lin" valueType="num">
                                      <p:cBhvr additive="base">
                                        <p:cTn id="36" dur="500" fill="hold"/>
                                        <p:tgtEl>
                                          <p:spTgt spid="16389"/>
                                        </p:tgtEl>
                                        <p:attrNameLst>
                                          <p:attrName>ppt_y</p:attrName>
                                        </p:attrNameLst>
                                      </p:cBhvr>
                                      <p:tavLst>
                                        <p:tav tm="0">
                                          <p:val>
                                            <p:strVal val="#ppt_y"/>
                                          </p:val>
                                        </p:tav>
                                        <p:tav tm="100000">
                                          <p:val>
                                            <p:strVal val="#ppt_y"/>
                                          </p:val>
                                        </p:tav>
                                      </p:tavLst>
                                    </p:anim>
                                  </p:childTnLst>
                                </p:cTn>
                              </p:par>
                            </p:childTnLst>
                          </p:cTn>
                        </p:par>
                        <p:par>
                          <p:cTn id="37" fill="hold" nodeType="afterGroup">
                            <p:stCondLst>
                              <p:cond delay="500"/>
                            </p:stCondLst>
                            <p:childTnLst>
                              <p:par>
                                <p:cTn id="38" presetID="2" presetClass="entr" presetSubtype="8" fill="hold" grpId="0" nodeType="afterEffect">
                                  <p:stCondLst>
                                    <p:cond delay="0"/>
                                  </p:stCondLst>
                                  <p:childTnLst>
                                    <p:set>
                                      <p:cBhvr>
                                        <p:cTn id="39" dur="1" fill="hold">
                                          <p:stCondLst>
                                            <p:cond delay="0"/>
                                          </p:stCondLst>
                                        </p:cTn>
                                        <p:tgtEl>
                                          <p:spTgt spid="16390"/>
                                        </p:tgtEl>
                                        <p:attrNameLst>
                                          <p:attrName>style.visibility</p:attrName>
                                        </p:attrNameLst>
                                      </p:cBhvr>
                                      <p:to>
                                        <p:strVal val="visible"/>
                                      </p:to>
                                    </p:set>
                                    <p:anim calcmode="lin" valueType="num">
                                      <p:cBhvr additive="base">
                                        <p:cTn id="40" dur="500" fill="hold"/>
                                        <p:tgtEl>
                                          <p:spTgt spid="16390"/>
                                        </p:tgtEl>
                                        <p:attrNameLst>
                                          <p:attrName>ppt_x</p:attrName>
                                        </p:attrNameLst>
                                      </p:cBhvr>
                                      <p:tavLst>
                                        <p:tav tm="0">
                                          <p:val>
                                            <p:strVal val="0-#ppt_w/2"/>
                                          </p:val>
                                        </p:tav>
                                        <p:tav tm="100000">
                                          <p:val>
                                            <p:strVal val="#ppt_x"/>
                                          </p:val>
                                        </p:tav>
                                      </p:tavLst>
                                    </p:anim>
                                    <p:anim calcmode="lin" valueType="num">
                                      <p:cBhvr additive="base">
                                        <p:cTn id="41" dur="500" fill="hold"/>
                                        <p:tgtEl>
                                          <p:spTgt spid="16390"/>
                                        </p:tgtEl>
                                        <p:attrNameLst>
                                          <p:attrName>ppt_y</p:attrName>
                                        </p:attrNameLst>
                                      </p:cBhvr>
                                      <p:tavLst>
                                        <p:tav tm="0">
                                          <p:val>
                                            <p:strVal val="#ppt_y"/>
                                          </p:val>
                                        </p:tav>
                                        <p:tav tm="100000">
                                          <p:val>
                                            <p:strVal val="#ppt_y"/>
                                          </p:val>
                                        </p:tav>
                                      </p:tavLst>
                                    </p:anim>
                                  </p:childTnLst>
                                </p:cTn>
                              </p:par>
                            </p:childTnLst>
                          </p:cTn>
                        </p:par>
                      </p:childTnLst>
                    </p:cTn>
                  </p:par>
                  <p:par>
                    <p:cTn id="42" fill="hold" nodeType="clickPar">
                      <p:stCondLst>
                        <p:cond delay="indefinite"/>
                      </p:stCondLst>
                      <p:childTnLst>
                        <p:par>
                          <p:cTn id="43" fill="hold" nodeType="withGroup">
                            <p:stCondLst>
                              <p:cond delay="0"/>
                            </p:stCondLst>
                            <p:childTnLst>
                              <p:par>
                                <p:cTn id="44" presetID="2" presetClass="entr" presetSubtype="8" fill="hold" grpId="0" nodeType="clickEffect">
                                  <p:stCondLst>
                                    <p:cond delay="0"/>
                                  </p:stCondLst>
                                  <p:childTnLst>
                                    <p:set>
                                      <p:cBhvr>
                                        <p:cTn id="45" dur="1" fill="hold">
                                          <p:stCondLst>
                                            <p:cond delay="0"/>
                                          </p:stCondLst>
                                        </p:cTn>
                                        <p:tgtEl>
                                          <p:spTgt spid="16402"/>
                                        </p:tgtEl>
                                        <p:attrNameLst>
                                          <p:attrName>style.visibility</p:attrName>
                                        </p:attrNameLst>
                                      </p:cBhvr>
                                      <p:to>
                                        <p:strVal val="visible"/>
                                      </p:to>
                                    </p:set>
                                    <p:anim calcmode="lin" valueType="num">
                                      <p:cBhvr additive="base">
                                        <p:cTn id="46" dur="500" fill="hold"/>
                                        <p:tgtEl>
                                          <p:spTgt spid="16402"/>
                                        </p:tgtEl>
                                        <p:attrNameLst>
                                          <p:attrName>ppt_x</p:attrName>
                                        </p:attrNameLst>
                                      </p:cBhvr>
                                      <p:tavLst>
                                        <p:tav tm="0">
                                          <p:val>
                                            <p:strVal val="0-#ppt_w/2"/>
                                          </p:val>
                                        </p:tav>
                                        <p:tav tm="100000">
                                          <p:val>
                                            <p:strVal val="#ppt_x"/>
                                          </p:val>
                                        </p:tav>
                                      </p:tavLst>
                                    </p:anim>
                                    <p:anim calcmode="lin" valueType="num">
                                      <p:cBhvr additive="base">
                                        <p:cTn id="47" dur="500" fill="hold"/>
                                        <p:tgtEl>
                                          <p:spTgt spid="16402"/>
                                        </p:tgtEl>
                                        <p:attrNameLst>
                                          <p:attrName>ppt_y</p:attrName>
                                        </p:attrNameLst>
                                      </p:cBhvr>
                                      <p:tavLst>
                                        <p:tav tm="0">
                                          <p:val>
                                            <p:strVal val="#ppt_y"/>
                                          </p:val>
                                        </p:tav>
                                        <p:tav tm="100000">
                                          <p:val>
                                            <p:strVal val="#ppt_y"/>
                                          </p:val>
                                        </p:tav>
                                      </p:tavLst>
                                    </p:anim>
                                  </p:childTnLst>
                                </p:cTn>
                              </p:par>
                            </p:childTnLst>
                          </p:cTn>
                        </p:par>
                      </p:childTnLst>
                    </p:cTn>
                  </p:par>
                  <p:par>
                    <p:cTn id="48" fill="hold" nodeType="clickPar">
                      <p:stCondLst>
                        <p:cond delay="indefinite"/>
                      </p:stCondLst>
                      <p:childTnLst>
                        <p:par>
                          <p:cTn id="49" fill="hold" nodeType="withGroup">
                            <p:stCondLst>
                              <p:cond delay="0"/>
                            </p:stCondLst>
                            <p:childTnLst>
                              <p:par>
                                <p:cTn id="50" presetID="2" presetClass="entr" presetSubtype="8" fill="hold" grpId="0" nodeType="clickEffect">
                                  <p:stCondLst>
                                    <p:cond delay="0"/>
                                  </p:stCondLst>
                                  <p:childTnLst>
                                    <p:set>
                                      <p:cBhvr>
                                        <p:cTn id="51" dur="1" fill="hold">
                                          <p:stCondLst>
                                            <p:cond delay="0"/>
                                          </p:stCondLst>
                                        </p:cTn>
                                        <p:tgtEl>
                                          <p:spTgt spid="16393"/>
                                        </p:tgtEl>
                                        <p:attrNameLst>
                                          <p:attrName>style.visibility</p:attrName>
                                        </p:attrNameLst>
                                      </p:cBhvr>
                                      <p:to>
                                        <p:strVal val="visible"/>
                                      </p:to>
                                    </p:set>
                                    <p:anim calcmode="lin" valueType="num">
                                      <p:cBhvr additive="base">
                                        <p:cTn id="52" dur="500" fill="hold"/>
                                        <p:tgtEl>
                                          <p:spTgt spid="16393"/>
                                        </p:tgtEl>
                                        <p:attrNameLst>
                                          <p:attrName>ppt_x</p:attrName>
                                        </p:attrNameLst>
                                      </p:cBhvr>
                                      <p:tavLst>
                                        <p:tav tm="0">
                                          <p:val>
                                            <p:strVal val="0-#ppt_w/2"/>
                                          </p:val>
                                        </p:tav>
                                        <p:tav tm="100000">
                                          <p:val>
                                            <p:strVal val="#ppt_x"/>
                                          </p:val>
                                        </p:tav>
                                      </p:tavLst>
                                    </p:anim>
                                    <p:anim calcmode="lin" valueType="num">
                                      <p:cBhvr additive="base">
                                        <p:cTn id="53" dur="500" fill="hold"/>
                                        <p:tgtEl>
                                          <p:spTgt spid="16393"/>
                                        </p:tgtEl>
                                        <p:attrNameLst>
                                          <p:attrName>ppt_y</p:attrName>
                                        </p:attrNameLst>
                                      </p:cBhvr>
                                      <p:tavLst>
                                        <p:tav tm="0">
                                          <p:val>
                                            <p:strVal val="#ppt_y"/>
                                          </p:val>
                                        </p:tav>
                                        <p:tav tm="100000">
                                          <p:val>
                                            <p:strVal val="#ppt_y"/>
                                          </p:val>
                                        </p:tav>
                                      </p:tavLst>
                                    </p:anim>
                                  </p:childTnLst>
                                </p:cTn>
                              </p:par>
                            </p:childTnLst>
                          </p:cTn>
                        </p:par>
                        <p:par>
                          <p:cTn id="54" fill="hold" nodeType="afterGroup">
                            <p:stCondLst>
                              <p:cond delay="500"/>
                            </p:stCondLst>
                            <p:childTnLst>
                              <p:par>
                                <p:cTn id="55" presetID="2" presetClass="entr" presetSubtype="8" fill="hold" grpId="0" nodeType="afterEffect">
                                  <p:stCondLst>
                                    <p:cond delay="0"/>
                                  </p:stCondLst>
                                  <p:childTnLst>
                                    <p:set>
                                      <p:cBhvr>
                                        <p:cTn id="56" dur="1" fill="hold">
                                          <p:stCondLst>
                                            <p:cond delay="0"/>
                                          </p:stCondLst>
                                        </p:cTn>
                                        <p:tgtEl>
                                          <p:spTgt spid="16394"/>
                                        </p:tgtEl>
                                        <p:attrNameLst>
                                          <p:attrName>style.visibility</p:attrName>
                                        </p:attrNameLst>
                                      </p:cBhvr>
                                      <p:to>
                                        <p:strVal val="visible"/>
                                      </p:to>
                                    </p:set>
                                    <p:anim calcmode="lin" valueType="num">
                                      <p:cBhvr additive="base">
                                        <p:cTn id="57" dur="500" fill="hold"/>
                                        <p:tgtEl>
                                          <p:spTgt spid="16394"/>
                                        </p:tgtEl>
                                        <p:attrNameLst>
                                          <p:attrName>ppt_x</p:attrName>
                                        </p:attrNameLst>
                                      </p:cBhvr>
                                      <p:tavLst>
                                        <p:tav tm="0">
                                          <p:val>
                                            <p:strVal val="0-#ppt_w/2"/>
                                          </p:val>
                                        </p:tav>
                                        <p:tav tm="100000">
                                          <p:val>
                                            <p:strVal val="#ppt_x"/>
                                          </p:val>
                                        </p:tav>
                                      </p:tavLst>
                                    </p:anim>
                                    <p:anim calcmode="lin" valueType="num">
                                      <p:cBhvr additive="base">
                                        <p:cTn id="58" dur="500" fill="hold"/>
                                        <p:tgtEl>
                                          <p:spTgt spid="16394"/>
                                        </p:tgtEl>
                                        <p:attrNameLst>
                                          <p:attrName>ppt_y</p:attrName>
                                        </p:attrNameLst>
                                      </p:cBhvr>
                                      <p:tavLst>
                                        <p:tav tm="0">
                                          <p:val>
                                            <p:strVal val="#ppt_y"/>
                                          </p:val>
                                        </p:tav>
                                        <p:tav tm="100000">
                                          <p:val>
                                            <p:strVal val="#ppt_y"/>
                                          </p:val>
                                        </p:tav>
                                      </p:tavLst>
                                    </p:anim>
                                  </p:childTnLst>
                                </p:cTn>
                              </p:par>
                            </p:childTnLst>
                          </p:cTn>
                        </p:par>
                      </p:childTnLst>
                    </p:cTn>
                  </p:par>
                  <p:par>
                    <p:cTn id="59" fill="hold" nodeType="clickPar">
                      <p:stCondLst>
                        <p:cond delay="indefinite"/>
                      </p:stCondLst>
                      <p:childTnLst>
                        <p:par>
                          <p:cTn id="60" fill="hold" nodeType="withGroup">
                            <p:stCondLst>
                              <p:cond delay="0"/>
                            </p:stCondLst>
                            <p:childTnLst>
                              <p:par>
                                <p:cTn id="61" presetID="2" presetClass="entr" presetSubtype="8" fill="hold" grpId="0" nodeType="clickEffect">
                                  <p:stCondLst>
                                    <p:cond delay="0"/>
                                  </p:stCondLst>
                                  <p:childTnLst>
                                    <p:set>
                                      <p:cBhvr>
                                        <p:cTn id="62" dur="1" fill="hold">
                                          <p:stCondLst>
                                            <p:cond delay="0"/>
                                          </p:stCondLst>
                                        </p:cTn>
                                        <p:tgtEl>
                                          <p:spTgt spid="16406"/>
                                        </p:tgtEl>
                                        <p:attrNameLst>
                                          <p:attrName>style.visibility</p:attrName>
                                        </p:attrNameLst>
                                      </p:cBhvr>
                                      <p:to>
                                        <p:strVal val="visible"/>
                                      </p:to>
                                    </p:set>
                                    <p:anim calcmode="lin" valueType="num">
                                      <p:cBhvr additive="base">
                                        <p:cTn id="63" dur="500" fill="hold"/>
                                        <p:tgtEl>
                                          <p:spTgt spid="16406"/>
                                        </p:tgtEl>
                                        <p:attrNameLst>
                                          <p:attrName>ppt_x</p:attrName>
                                        </p:attrNameLst>
                                      </p:cBhvr>
                                      <p:tavLst>
                                        <p:tav tm="0">
                                          <p:val>
                                            <p:strVal val="0-#ppt_w/2"/>
                                          </p:val>
                                        </p:tav>
                                        <p:tav tm="100000">
                                          <p:val>
                                            <p:strVal val="#ppt_x"/>
                                          </p:val>
                                        </p:tav>
                                      </p:tavLst>
                                    </p:anim>
                                    <p:anim calcmode="lin" valueType="num">
                                      <p:cBhvr additive="base">
                                        <p:cTn id="64" dur="500" fill="hold"/>
                                        <p:tgtEl>
                                          <p:spTgt spid="16406"/>
                                        </p:tgtEl>
                                        <p:attrNameLst>
                                          <p:attrName>ppt_y</p:attrName>
                                        </p:attrNameLst>
                                      </p:cBhvr>
                                      <p:tavLst>
                                        <p:tav tm="0">
                                          <p:val>
                                            <p:strVal val="#ppt_y"/>
                                          </p:val>
                                        </p:tav>
                                        <p:tav tm="100000">
                                          <p:val>
                                            <p:strVal val="#ppt_y"/>
                                          </p:val>
                                        </p:tav>
                                      </p:tavLst>
                                    </p:anim>
                                  </p:childTnLst>
                                </p:cTn>
                              </p:par>
                            </p:childTnLst>
                          </p:cTn>
                        </p:par>
                      </p:childTnLst>
                    </p:cTn>
                  </p:par>
                  <p:par>
                    <p:cTn id="65" fill="hold" nodeType="clickPar">
                      <p:stCondLst>
                        <p:cond delay="indefinite"/>
                      </p:stCondLst>
                      <p:childTnLst>
                        <p:par>
                          <p:cTn id="66" fill="hold" nodeType="withGroup">
                            <p:stCondLst>
                              <p:cond delay="0"/>
                            </p:stCondLst>
                            <p:childTnLst>
                              <p:par>
                                <p:cTn id="67" presetID="2" presetClass="entr" presetSubtype="8" fill="hold" grpId="0" nodeType="clickEffect">
                                  <p:stCondLst>
                                    <p:cond delay="0"/>
                                  </p:stCondLst>
                                  <p:childTnLst>
                                    <p:set>
                                      <p:cBhvr>
                                        <p:cTn id="68" dur="1" fill="hold">
                                          <p:stCondLst>
                                            <p:cond delay="0"/>
                                          </p:stCondLst>
                                        </p:cTn>
                                        <p:tgtEl>
                                          <p:spTgt spid="16395"/>
                                        </p:tgtEl>
                                        <p:attrNameLst>
                                          <p:attrName>style.visibility</p:attrName>
                                        </p:attrNameLst>
                                      </p:cBhvr>
                                      <p:to>
                                        <p:strVal val="visible"/>
                                      </p:to>
                                    </p:set>
                                    <p:anim calcmode="lin" valueType="num">
                                      <p:cBhvr additive="base">
                                        <p:cTn id="69" dur="500" fill="hold"/>
                                        <p:tgtEl>
                                          <p:spTgt spid="16395"/>
                                        </p:tgtEl>
                                        <p:attrNameLst>
                                          <p:attrName>ppt_x</p:attrName>
                                        </p:attrNameLst>
                                      </p:cBhvr>
                                      <p:tavLst>
                                        <p:tav tm="0">
                                          <p:val>
                                            <p:strVal val="0-#ppt_w/2"/>
                                          </p:val>
                                        </p:tav>
                                        <p:tav tm="100000">
                                          <p:val>
                                            <p:strVal val="#ppt_x"/>
                                          </p:val>
                                        </p:tav>
                                      </p:tavLst>
                                    </p:anim>
                                    <p:anim calcmode="lin" valueType="num">
                                      <p:cBhvr additive="base">
                                        <p:cTn id="70" dur="500" fill="hold"/>
                                        <p:tgtEl>
                                          <p:spTgt spid="16395"/>
                                        </p:tgtEl>
                                        <p:attrNameLst>
                                          <p:attrName>ppt_y</p:attrName>
                                        </p:attrNameLst>
                                      </p:cBhvr>
                                      <p:tavLst>
                                        <p:tav tm="0">
                                          <p:val>
                                            <p:strVal val="#ppt_y"/>
                                          </p:val>
                                        </p:tav>
                                        <p:tav tm="100000">
                                          <p:val>
                                            <p:strVal val="#ppt_y"/>
                                          </p:val>
                                        </p:tav>
                                      </p:tavLst>
                                    </p:anim>
                                  </p:childTnLst>
                                </p:cTn>
                              </p:par>
                            </p:childTnLst>
                          </p:cTn>
                        </p:par>
                        <p:par>
                          <p:cTn id="71" fill="hold" nodeType="afterGroup">
                            <p:stCondLst>
                              <p:cond delay="500"/>
                            </p:stCondLst>
                            <p:childTnLst>
                              <p:par>
                                <p:cTn id="72" presetID="2" presetClass="entr" presetSubtype="8" fill="hold" grpId="0" nodeType="afterEffect">
                                  <p:stCondLst>
                                    <p:cond delay="0"/>
                                  </p:stCondLst>
                                  <p:childTnLst>
                                    <p:set>
                                      <p:cBhvr>
                                        <p:cTn id="73" dur="1" fill="hold">
                                          <p:stCondLst>
                                            <p:cond delay="0"/>
                                          </p:stCondLst>
                                        </p:cTn>
                                        <p:tgtEl>
                                          <p:spTgt spid="16396"/>
                                        </p:tgtEl>
                                        <p:attrNameLst>
                                          <p:attrName>style.visibility</p:attrName>
                                        </p:attrNameLst>
                                      </p:cBhvr>
                                      <p:to>
                                        <p:strVal val="visible"/>
                                      </p:to>
                                    </p:set>
                                    <p:anim calcmode="lin" valueType="num">
                                      <p:cBhvr additive="base">
                                        <p:cTn id="74" dur="500" fill="hold"/>
                                        <p:tgtEl>
                                          <p:spTgt spid="16396"/>
                                        </p:tgtEl>
                                        <p:attrNameLst>
                                          <p:attrName>ppt_x</p:attrName>
                                        </p:attrNameLst>
                                      </p:cBhvr>
                                      <p:tavLst>
                                        <p:tav tm="0">
                                          <p:val>
                                            <p:strVal val="0-#ppt_w/2"/>
                                          </p:val>
                                        </p:tav>
                                        <p:tav tm="100000">
                                          <p:val>
                                            <p:strVal val="#ppt_x"/>
                                          </p:val>
                                        </p:tav>
                                      </p:tavLst>
                                    </p:anim>
                                    <p:anim calcmode="lin" valueType="num">
                                      <p:cBhvr additive="base">
                                        <p:cTn id="75" dur="500" fill="hold"/>
                                        <p:tgtEl>
                                          <p:spTgt spid="16396"/>
                                        </p:tgtEl>
                                        <p:attrNameLst>
                                          <p:attrName>ppt_y</p:attrName>
                                        </p:attrNameLst>
                                      </p:cBhvr>
                                      <p:tavLst>
                                        <p:tav tm="0">
                                          <p:val>
                                            <p:strVal val="#ppt_y"/>
                                          </p:val>
                                        </p:tav>
                                        <p:tav tm="100000">
                                          <p:val>
                                            <p:strVal val="#ppt_y"/>
                                          </p:val>
                                        </p:tav>
                                      </p:tavLst>
                                    </p:anim>
                                  </p:childTnLst>
                                </p:cTn>
                              </p:par>
                            </p:childTnLst>
                          </p:cTn>
                        </p:par>
                      </p:childTnLst>
                    </p:cTn>
                  </p:par>
                  <p:par>
                    <p:cTn id="76" fill="hold" nodeType="clickPar">
                      <p:stCondLst>
                        <p:cond delay="indefinite"/>
                      </p:stCondLst>
                      <p:childTnLst>
                        <p:par>
                          <p:cTn id="77" fill="hold" nodeType="withGroup">
                            <p:stCondLst>
                              <p:cond delay="0"/>
                            </p:stCondLst>
                            <p:childTnLst>
                              <p:par>
                                <p:cTn id="78" presetID="2" presetClass="entr" presetSubtype="8" fill="hold" grpId="0" nodeType="clickEffect">
                                  <p:stCondLst>
                                    <p:cond delay="0"/>
                                  </p:stCondLst>
                                  <p:childTnLst>
                                    <p:set>
                                      <p:cBhvr>
                                        <p:cTn id="79" dur="1" fill="hold">
                                          <p:stCondLst>
                                            <p:cond delay="0"/>
                                          </p:stCondLst>
                                        </p:cTn>
                                        <p:tgtEl>
                                          <p:spTgt spid="16405"/>
                                        </p:tgtEl>
                                        <p:attrNameLst>
                                          <p:attrName>style.visibility</p:attrName>
                                        </p:attrNameLst>
                                      </p:cBhvr>
                                      <p:to>
                                        <p:strVal val="visible"/>
                                      </p:to>
                                    </p:set>
                                    <p:anim calcmode="lin" valueType="num">
                                      <p:cBhvr additive="base">
                                        <p:cTn id="80" dur="500" fill="hold"/>
                                        <p:tgtEl>
                                          <p:spTgt spid="16405"/>
                                        </p:tgtEl>
                                        <p:attrNameLst>
                                          <p:attrName>ppt_x</p:attrName>
                                        </p:attrNameLst>
                                      </p:cBhvr>
                                      <p:tavLst>
                                        <p:tav tm="0">
                                          <p:val>
                                            <p:strVal val="0-#ppt_w/2"/>
                                          </p:val>
                                        </p:tav>
                                        <p:tav tm="100000">
                                          <p:val>
                                            <p:strVal val="#ppt_x"/>
                                          </p:val>
                                        </p:tav>
                                      </p:tavLst>
                                    </p:anim>
                                    <p:anim calcmode="lin" valueType="num">
                                      <p:cBhvr additive="base">
                                        <p:cTn id="81" dur="500" fill="hold"/>
                                        <p:tgtEl>
                                          <p:spTgt spid="16405"/>
                                        </p:tgtEl>
                                        <p:attrNameLst>
                                          <p:attrName>ppt_y</p:attrName>
                                        </p:attrNameLst>
                                      </p:cBhvr>
                                      <p:tavLst>
                                        <p:tav tm="0">
                                          <p:val>
                                            <p:strVal val="#ppt_y"/>
                                          </p:val>
                                        </p:tav>
                                        <p:tav tm="100000">
                                          <p:val>
                                            <p:strVal val="#ppt_y"/>
                                          </p:val>
                                        </p:tav>
                                      </p:tavLst>
                                    </p:anim>
                                  </p:childTnLst>
                                </p:cTn>
                              </p:par>
                            </p:childTnLst>
                          </p:cTn>
                        </p:par>
                      </p:childTnLst>
                    </p:cTn>
                  </p:par>
                  <p:par>
                    <p:cTn id="82" fill="hold" nodeType="clickPar">
                      <p:stCondLst>
                        <p:cond delay="indefinite"/>
                      </p:stCondLst>
                      <p:childTnLst>
                        <p:par>
                          <p:cTn id="83" fill="hold" nodeType="withGroup">
                            <p:stCondLst>
                              <p:cond delay="0"/>
                            </p:stCondLst>
                            <p:childTnLst>
                              <p:par>
                                <p:cTn id="84" presetID="2" presetClass="entr" presetSubtype="8" fill="hold" grpId="0" nodeType="clickEffect">
                                  <p:stCondLst>
                                    <p:cond delay="0"/>
                                  </p:stCondLst>
                                  <p:childTnLst>
                                    <p:set>
                                      <p:cBhvr>
                                        <p:cTn id="85" dur="1" fill="hold">
                                          <p:stCondLst>
                                            <p:cond delay="0"/>
                                          </p:stCondLst>
                                        </p:cTn>
                                        <p:tgtEl>
                                          <p:spTgt spid="16397"/>
                                        </p:tgtEl>
                                        <p:attrNameLst>
                                          <p:attrName>style.visibility</p:attrName>
                                        </p:attrNameLst>
                                      </p:cBhvr>
                                      <p:to>
                                        <p:strVal val="visible"/>
                                      </p:to>
                                    </p:set>
                                    <p:anim calcmode="lin" valueType="num">
                                      <p:cBhvr additive="base">
                                        <p:cTn id="86" dur="500" fill="hold"/>
                                        <p:tgtEl>
                                          <p:spTgt spid="16397"/>
                                        </p:tgtEl>
                                        <p:attrNameLst>
                                          <p:attrName>ppt_x</p:attrName>
                                        </p:attrNameLst>
                                      </p:cBhvr>
                                      <p:tavLst>
                                        <p:tav tm="0">
                                          <p:val>
                                            <p:strVal val="0-#ppt_w/2"/>
                                          </p:val>
                                        </p:tav>
                                        <p:tav tm="100000">
                                          <p:val>
                                            <p:strVal val="#ppt_x"/>
                                          </p:val>
                                        </p:tav>
                                      </p:tavLst>
                                    </p:anim>
                                    <p:anim calcmode="lin" valueType="num">
                                      <p:cBhvr additive="base">
                                        <p:cTn id="87" dur="500" fill="hold"/>
                                        <p:tgtEl>
                                          <p:spTgt spid="16397"/>
                                        </p:tgtEl>
                                        <p:attrNameLst>
                                          <p:attrName>ppt_y</p:attrName>
                                        </p:attrNameLst>
                                      </p:cBhvr>
                                      <p:tavLst>
                                        <p:tav tm="0">
                                          <p:val>
                                            <p:strVal val="#ppt_y"/>
                                          </p:val>
                                        </p:tav>
                                        <p:tav tm="100000">
                                          <p:val>
                                            <p:strVal val="#ppt_y"/>
                                          </p:val>
                                        </p:tav>
                                      </p:tavLst>
                                    </p:anim>
                                  </p:childTnLst>
                                </p:cTn>
                              </p:par>
                            </p:childTnLst>
                          </p:cTn>
                        </p:par>
                        <p:par>
                          <p:cTn id="88" fill="hold" nodeType="afterGroup">
                            <p:stCondLst>
                              <p:cond delay="500"/>
                            </p:stCondLst>
                            <p:childTnLst>
                              <p:par>
                                <p:cTn id="89" presetID="2" presetClass="entr" presetSubtype="8" fill="hold" grpId="0" nodeType="afterEffect">
                                  <p:stCondLst>
                                    <p:cond delay="0"/>
                                  </p:stCondLst>
                                  <p:childTnLst>
                                    <p:set>
                                      <p:cBhvr>
                                        <p:cTn id="90" dur="1" fill="hold">
                                          <p:stCondLst>
                                            <p:cond delay="0"/>
                                          </p:stCondLst>
                                        </p:cTn>
                                        <p:tgtEl>
                                          <p:spTgt spid="16398"/>
                                        </p:tgtEl>
                                        <p:attrNameLst>
                                          <p:attrName>style.visibility</p:attrName>
                                        </p:attrNameLst>
                                      </p:cBhvr>
                                      <p:to>
                                        <p:strVal val="visible"/>
                                      </p:to>
                                    </p:set>
                                    <p:anim calcmode="lin" valueType="num">
                                      <p:cBhvr additive="base">
                                        <p:cTn id="91" dur="500" fill="hold"/>
                                        <p:tgtEl>
                                          <p:spTgt spid="16398"/>
                                        </p:tgtEl>
                                        <p:attrNameLst>
                                          <p:attrName>ppt_x</p:attrName>
                                        </p:attrNameLst>
                                      </p:cBhvr>
                                      <p:tavLst>
                                        <p:tav tm="0">
                                          <p:val>
                                            <p:strVal val="0-#ppt_w/2"/>
                                          </p:val>
                                        </p:tav>
                                        <p:tav tm="100000">
                                          <p:val>
                                            <p:strVal val="#ppt_x"/>
                                          </p:val>
                                        </p:tav>
                                      </p:tavLst>
                                    </p:anim>
                                    <p:anim calcmode="lin" valueType="num">
                                      <p:cBhvr additive="base">
                                        <p:cTn id="92" dur="500" fill="hold"/>
                                        <p:tgtEl>
                                          <p:spTgt spid="16398"/>
                                        </p:tgtEl>
                                        <p:attrNameLst>
                                          <p:attrName>ppt_y</p:attrName>
                                        </p:attrNameLst>
                                      </p:cBhvr>
                                      <p:tavLst>
                                        <p:tav tm="0">
                                          <p:val>
                                            <p:strVal val="#ppt_y"/>
                                          </p:val>
                                        </p:tav>
                                        <p:tav tm="100000">
                                          <p:val>
                                            <p:strVal val="#ppt_y"/>
                                          </p:val>
                                        </p:tav>
                                      </p:tavLst>
                                    </p:anim>
                                  </p:childTnLst>
                                </p:cTn>
                              </p:par>
                            </p:childTnLst>
                          </p:cTn>
                        </p:par>
                      </p:childTnLst>
                    </p:cTn>
                  </p:par>
                  <p:par>
                    <p:cTn id="93" fill="hold" nodeType="clickPar">
                      <p:stCondLst>
                        <p:cond delay="indefinite"/>
                      </p:stCondLst>
                      <p:childTnLst>
                        <p:par>
                          <p:cTn id="94" fill="hold" nodeType="withGroup">
                            <p:stCondLst>
                              <p:cond delay="0"/>
                            </p:stCondLst>
                            <p:childTnLst>
                              <p:par>
                                <p:cTn id="95" presetID="2" presetClass="entr" presetSubtype="8" fill="hold" grpId="0" nodeType="clickEffect">
                                  <p:stCondLst>
                                    <p:cond delay="0"/>
                                  </p:stCondLst>
                                  <p:childTnLst>
                                    <p:set>
                                      <p:cBhvr>
                                        <p:cTn id="96" dur="1" fill="hold">
                                          <p:stCondLst>
                                            <p:cond delay="0"/>
                                          </p:stCondLst>
                                        </p:cTn>
                                        <p:tgtEl>
                                          <p:spTgt spid="16404"/>
                                        </p:tgtEl>
                                        <p:attrNameLst>
                                          <p:attrName>style.visibility</p:attrName>
                                        </p:attrNameLst>
                                      </p:cBhvr>
                                      <p:to>
                                        <p:strVal val="visible"/>
                                      </p:to>
                                    </p:set>
                                    <p:anim calcmode="lin" valueType="num">
                                      <p:cBhvr additive="base">
                                        <p:cTn id="97" dur="500" fill="hold"/>
                                        <p:tgtEl>
                                          <p:spTgt spid="16404"/>
                                        </p:tgtEl>
                                        <p:attrNameLst>
                                          <p:attrName>ppt_x</p:attrName>
                                        </p:attrNameLst>
                                      </p:cBhvr>
                                      <p:tavLst>
                                        <p:tav tm="0">
                                          <p:val>
                                            <p:strVal val="0-#ppt_w/2"/>
                                          </p:val>
                                        </p:tav>
                                        <p:tav tm="100000">
                                          <p:val>
                                            <p:strVal val="#ppt_x"/>
                                          </p:val>
                                        </p:tav>
                                      </p:tavLst>
                                    </p:anim>
                                    <p:anim calcmode="lin" valueType="num">
                                      <p:cBhvr additive="base">
                                        <p:cTn id="98" dur="500" fill="hold"/>
                                        <p:tgtEl>
                                          <p:spTgt spid="16404"/>
                                        </p:tgtEl>
                                        <p:attrNameLst>
                                          <p:attrName>ppt_y</p:attrName>
                                        </p:attrNameLst>
                                      </p:cBhvr>
                                      <p:tavLst>
                                        <p:tav tm="0">
                                          <p:val>
                                            <p:strVal val="#ppt_y"/>
                                          </p:val>
                                        </p:tav>
                                        <p:tav tm="100000">
                                          <p:val>
                                            <p:strVal val="#ppt_y"/>
                                          </p:val>
                                        </p:tav>
                                      </p:tavLst>
                                    </p:anim>
                                  </p:childTnLst>
                                </p:cTn>
                              </p:par>
                            </p:childTnLst>
                          </p:cTn>
                        </p:par>
                      </p:childTnLst>
                    </p:cTn>
                  </p:par>
                  <p:par>
                    <p:cTn id="99" fill="hold" nodeType="clickPar">
                      <p:stCondLst>
                        <p:cond delay="indefinite"/>
                      </p:stCondLst>
                      <p:childTnLst>
                        <p:par>
                          <p:cTn id="100" fill="hold" nodeType="withGroup">
                            <p:stCondLst>
                              <p:cond delay="0"/>
                            </p:stCondLst>
                            <p:childTnLst>
                              <p:par>
                                <p:cTn id="101" presetID="2" presetClass="entr" presetSubtype="8" fill="hold" grpId="0" nodeType="clickEffect">
                                  <p:stCondLst>
                                    <p:cond delay="0"/>
                                  </p:stCondLst>
                                  <p:childTnLst>
                                    <p:set>
                                      <p:cBhvr>
                                        <p:cTn id="102" dur="1" fill="hold">
                                          <p:stCondLst>
                                            <p:cond delay="0"/>
                                          </p:stCondLst>
                                        </p:cTn>
                                        <p:tgtEl>
                                          <p:spTgt spid="16399"/>
                                        </p:tgtEl>
                                        <p:attrNameLst>
                                          <p:attrName>style.visibility</p:attrName>
                                        </p:attrNameLst>
                                      </p:cBhvr>
                                      <p:to>
                                        <p:strVal val="visible"/>
                                      </p:to>
                                    </p:set>
                                    <p:anim calcmode="lin" valueType="num">
                                      <p:cBhvr additive="base">
                                        <p:cTn id="103" dur="500" fill="hold"/>
                                        <p:tgtEl>
                                          <p:spTgt spid="16399"/>
                                        </p:tgtEl>
                                        <p:attrNameLst>
                                          <p:attrName>ppt_x</p:attrName>
                                        </p:attrNameLst>
                                      </p:cBhvr>
                                      <p:tavLst>
                                        <p:tav tm="0">
                                          <p:val>
                                            <p:strVal val="0-#ppt_w/2"/>
                                          </p:val>
                                        </p:tav>
                                        <p:tav tm="100000">
                                          <p:val>
                                            <p:strVal val="#ppt_x"/>
                                          </p:val>
                                        </p:tav>
                                      </p:tavLst>
                                    </p:anim>
                                    <p:anim calcmode="lin" valueType="num">
                                      <p:cBhvr additive="base">
                                        <p:cTn id="104" dur="500" fill="hold"/>
                                        <p:tgtEl>
                                          <p:spTgt spid="16399"/>
                                        </p:tgtEl>
                                        <p:attrNameLst>
                                          <p:attrName>ppt_y</p:attrName>
                                        </p:attrNameLst>
                                      </p:cBhvr>
                                      <p:tavLst>
                                        <p:tav tm="0">
                                          <p:val>
                                            <p:strVal val="#ppt_y"/>
                                          </p:val>
                                        </p:tav>
                                        <p:tav tm="100000">
                                          <p:val>
                                            <p:strVal val="#ppt_y"/>
                                          </p:val>
                                        </p:tav>
                                      </p:tavLst>
                                    </p:anim>
                                  </p:childTnLst>
                                </p:cTn>
                              </p:par>
                            </p:childTnLst>
                          </p:cTn>
                        </p:par>
                        <p:par>
                          <p:cTn id="105" fill="hold" nodeType="afterGroup">
                            <p:stCondLst>
                              <p:cond delay="500"/>
                            </p:stCondLst>
                            <p:childTnLst>
                              <p:par>
                                <p:cTn id="106" presetID="2" presetClass="entr" presetSubtype="8" fill="hold" grpId="0" nodeType="afterEffect">
                                  <p:stCondLst>
                                    <p:cond delay="0"/>
                                  </p:stCondLst>
                                  <p:childTnLst>
                                    <p:set>
                                      <p:cBhvr>
                                        <p:cTn id="107" dur="1" fill="hold">
                                          <p:stCondLst>
                                            <p:cond delay="0"/>
                                          </p:stCondLst>
                                        </p:cTn>
                                        <p:tgtEl>
                                          <p:spTgt spid="16400"/>
                                        </p:tgtEl>
                                        <p:attrNameLst>
                                          <p:attrName>style.visibility</p:attrName>
                                        </p:attrNameLst>
                                      </p:cBhvr>
                                      <p:to>
                                        <p:strVal val="visible"/>
                                      </p:to>
                                    </p:set>
                                    <p:anim calcmode="lin" valueType="num">
                                      <p:cBhvr additive="base">
                                        <p:cTn id="108" dur="500" fill="hold"/>
                                        <p:tgtEl>
                                          <p:spTgt spid="16400"/>
                                        </p:tgtEl>
                                        <p:attrNameLst>
                                          <p:attrName>ppt_x</p:attrName>
                                        </p:attrNameLst>
                                      </p:cBhvr>
                                      <p:tavLst>
                                        <p:tav tm="0">
                                          <p:val>
                                            <p:strVal val="0-#ppt_w/2"/>
                                          </p:val>
                                        </p:tav>
                                        <p:tav tm="100000">
                                          <p:val>
                                            <p:strVal val="#ppt_x"/>
                                          </p:val>
                                        </p:tav>
                                      </p:tavLst>
                                    </p:anim>
                                    <p:anim calcmode="lin" valueType="num">
                                      <p:cBhvr additive="base">
                                        <p:cTn id="109" dur="500" fill="hold"/>
                                        <p:tgtEl>
                                          <p:spTgt spid="16400"/>
                                        </p:tgtEl>
                                        <p:attrNameLst>
                                          <p:attrName>ppt_y</p:attrName>
                                        </p:attrNameLst>
                                      </p:cBhvr>
                                      <p:tavLst>
                                        <p:tav tm="0">
                                          <p:val>
                                            <p:strVal val="#ppt_y"/>
                                          </p:val>
                                        </p:tav>
                                        <p:tav tm="100000">
                                          <p:val>
                                            <p:strVal val="#ppt_y"/>
                                          </p:val>
                                        </p:tav>
                                      </p:tavLst>
                                    </p:anim>
                                  </p:childTnLst>
                                </p:cTn>
                              </p:par>
                            </p:childTnLst>
                          </p:cTn>
                        </p:par>
                      </p:childTnLst>
                    </p:cTn>
                  </p:par>
                  <p:par>
                    <p:cTn id="110" fill="hold" nodeType="clickPar">
                      <p:stCondLst>
                        <p:cond delay="indefinite"/>
                      </p:stCondLst>
                      <p:childTnLst>
                        <p:par>
                          <p:cTn id="111" fill="hold" nodeType="withGroup">
                            <p:stCondLst>
                              <p:cond delay="0"/>
                            </p:stCondLst>
                            <p:childTnLst>
                              <p:par>
                                <p:cTn id="112" presetID="2" presetClass="entr" presetSubtype="8" fill="hold" grpId="0" nodeType="clickEffect">
                                  <p:stCondLst>
                                    <p:cond delay="0"/>
                                  </p:stCondLst>
                                  <p:childTnLst>
                                    <p:set>
                                      <p:cBhvr>
                                        <p:cTn id="113" dur="1" fill="hold">
                                          <p:stCondLst>
                                            <p:cond delay="0"/>
                                          </p:stCondLst>
                                        </p:cTn>
                                        <p:tgtEl>
                                          <p:spTgt spid="16403"/>
                                        </p:tgtEl>
                                        <p:attrNameLst>
                                          <p:attrName>style.visibility</p:attrName>
                                        </p:attrNameLst>
                                      </p:cBhvr>
                                      <p:to>
                                        <p:strVal val="visible"/>
                                      </p:to>
                                    </p:set>
                                    <p:anim calcmode="lin" valueType="num">
                                      <p:cBhvr additive="base">
                                        <p:cTn id="114" dur="500" fill="hold"/>
                                        <p:tgtEl>
                                          <p:spTgt spid="16403"/>
                                        </p:tgtEl>
                                        <p:attrNameLst>
                                          <p:attrName>ppt_x</p:attrName>
                                        </p:attrNameLst>
                                      </p:cBhvr>
                                      <p:tavLst>
                                        <p:tav tm="0">
                                          <p:val>
                                            <p:strVal val="0-#ppt_w/2"/>
                                          </p:val>
                                        </p:tav>
                                        <p:tav tm="100000">
                                          <p:val>
                                            <p:strVal val="#ppt_x"/>
                                          </p:val>
                                        </p:tav>
                                      </p:tavLst>
                                    </p:anim>
                                    <p:anim calcmode="lin" valueType="num">
                                      <p:cBhvr additive="base">
                                        <p:cTn id="115" dur="500" fill="hold"/>
                                        <p:tgtEl>
                                          <p:spTgt spid="16403"/>
                                        </p:tgtEl>
                                        <p:attrNameLst>
                                          <p:attrName>ppt_y</p:attrName>
                                        </p:attrNameLst>
                                      </p:cBhvr>
                                      <p:tavLst>
                                        <p:tav tm="0">
                                          <p:val>
                                            <p:strVal val="#ppt_y"/>
                                          </p:val>
                                        </p:tav>
                                        <p:tav tm="100000">
                                          <p:val>
                                            <p:strVal val="#ppt_y"/>
                                          </p:val>
                                        </p:tav>
                                      </p:tavLst>
                                    </p:anim>
                                  </p:childTnLst>
                                </p:cTn>
                              </p:par>
                            </p:childTnLst>
                          </p:cTn>
                        </p:par>
                      </p:childTnLst>
                    </p:cTn>
                  </p:par>
                  <p:par>
                    <p:cTn id="116" fill="hold" nodeType="clickPar">
                      <p:stCondLst>
                        <p:cond delay="indefinite"/>
                      </p:stCondLst>
                      <p:childTnLst>
                        <p:par>
                          <p:cTn id="117" fill="hold" nodeType="withGroup">
                            <p:stCondLst>
                              <p:cond delay="0"/>
                            </p:stCondLst>
                            <p:childTnLst>
                              <p:par>
                                <p:cTn id="118" presetID="2" presetClass="entr" presetSubtype="8" fill="hold" grpId="0" nodeType="clickEffect">
                                  <p:stCondLst>
                                    <p:cond delay="0"/>
                                  </p:stCondLst>
                                  <p:childTnLst>
                                    <p:set>
                                      <p:cBhvr>
                                        <p:cTn id="119" dur="1" fill="hold">
                                          <p:stCondLst>
                                            <p:cond delay="0"/>
                                          </p:stCondLst>
                                        </p:cTn>
                                        <p:tgtEl>
                                          <p:spTgt spid="16391"/>
                                        </p:tgtEl>
                                        <p:attrNameLst>
                                          <p:attrName>style.visibility</p:attrName>
                                        </p:attrNameLst>
                                      </p:cBhvr>
                                      <p:to>
                                        <p:strVal val="visible"/>
                                      </p:to>
                                    </p:set>
                                    <p:anim calcmode="lin" valueType="num">
                                      <p:cBhvr additive="base">
                                        <p:cTn id="120" dur="500" fill="hold"/>
                                        <p:tgtEl>
                                          <p:spTgt spid="16391"/>
                                        </p:tgtEl>
                                        <p:attrNameLst>
                                          <p:attrName>ppt_x</p:attrName>
                                        </p:attrNameLst>
                                      </p:cBhvr>
                                      <p:tavLst>
                                        <p:tav tm="0">
                                          <p:val>
                                            <p:strVal val="0-#ppt_w/2"/>
                                          </p:val>
                                        </p:tav>
                                        <p:tav tm="100000">
                                          <p:val>
                                            <p:strVal val="#ppt_x"/>
                                          </p:val>
                                        </p:tav>
                                      </p:tavLst>
                                    </p:anim>
                                    <p:anim calcmode="lin" valueType="num">
                                      <p:cBhvr additive="base">
                                        <p:cTn id="121" dur="500" fill="hold"/>
                                        <p:tgtEl>
                                          <p:spTgt spid="16391"/>
                                        </p:tgtEl>
                                        <p:attrNameLst>
                                          <p:attrName>ppt_y</p:attrName>
                                        </p:attrNameLst>
                                      </p:cBhvr>
                                      <p:tavLst>
                                        <p:tav tm="0">
                                          <p:val>
                                            <p:strVal val="#ppt_y"/>
                                          </p:val>
                                        </p:tav>
                                        <p:tav tm="100000">
                                          <p:val>
                                            <p:strVal val="#ppt_y"/>
                                          </p:val>
                                        </p:tav>
                                      </p:tavLst>
                                    </p:anim>
                                  </p:childTnLst>
                                </p:cTn>
                              </p:par>
                            </p:childTnLst>
                          </p:cTn>
                        </p:par>
                        <p:par>
                          <p:cTn id="122" fill="hold" nodeType="afterGroup">
                            <p:stCondLst>
                              <p:cond delay="500"/>
                            </p:stCondLst>
                            <p:childTnLst>
                              <p:par>
                                <p:cTn id="123" presetID="2" presetClass="entr" presetSubtype="8" fill="hold" grpId="0" nodeType="afterEffect">
                                  <p:stCondLst>
                                    <p:cond delay="0"/>
                                  </p:stCondLst>
                                  <p:childTnLst>
                                    <p:set>
                                      <p:cBhvr>
                                        <p:cTn id="124" dur="1" fill="hold">
                                          <p:stCondLst>
                                            <p:cond delay="0"/>
                                          </p:stCondLst>
                                        </p:cTn>
                                        <p:tgtEl>
                                          <p:spTgt spid="16392"/>
                                        </p:tgtEl>
                                        <p:attrNameLst>
                                          <p:attrName>style.visibility</p:attrName>
                                        </p:attrNameLst>
                                      </p:cBhvr>
                                      <p:to>
                                        <p:strVal val="visible"/>
                                      </p:to>
                                    </p:set>
                                    <p:anim calcmode="lin" valueType="num">
                                      <p:cBhvr additive="base">
                                        <p:cTn id="125" dur="500" fill="hold"/>
                                        <p:tgtEl>
                                          <p:spTgt spid="16392"/>
                                        </p:tgtEl>
                                        <p:attrNameLst>
                                          <p:attrName>ppt_x</p:attrName>
                                        </p:attrNameLst>
                                      </p:cBhvr>
                                      <p:tavLst>
                                        <p:tav tm="0">
                                          <p:val>
                                            <p:strVal val="0-#ppt_w/2"/>
                                          </p:val>
                                        </p:tav>
                                        <p:tav tm="100000">
                                          <p:val>
                                            <p:strVal val="#ppt_x"/>
                                          </p:val>
                                        </p:tav>
                                      </p:tavLst>
                                    </p:anim>
                                    <p:anim calcmode="lin" valueType="num">
                                      <p:cBhvr additive="base">
                                        <p:cTn id="126" dur="500" fill="hold"/>
                                        <p:tgtEl>
                                          <p:spTgt spid="1639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386" grpId="0" animBg="1"/>
      <p:bldP spid="16387" grpId="0" animBg="1"/>
      <p:bldP spid="16388" grpId="0" autoUpdateAnimBg="0"/>
      <p:bldP spid="16389" grpId="0" animBg="1"/>
      <p:bldP spid="16390" grpId="0" autoUpdateAnimBg="0"/>
      <p:bldP spid="16391" grpId="0" animBg="1"/>
      <p:bldP spid="16392" grpId="0" autoUpdateAnimBg="0"/>
      <p:bldP spid="16393" grpId="0" animBg="1"/>
      <p:bldP spid="16394" grpId="0" autoUpdateAnimBg="0"/>
      <p:bldP spid="16395" grpId="0" animBg="1"/>
      <p:bldP spid="16396" grpId="0" autoUpdateAnimBg="0"/>
      <p:bldP spid="16397" grpId="0" animBg="1"/>
      <p:bldP spid="16398" grpId="0" autoUpdateAnimBg="0"/>
      <p:bldP spid="16399" grpId="0" animBg="1"/>
      <p:bldP spid="16400" grpId="0" autoUpdateAnimBg="0"/>
      <p:bldP spid="16401" grpId="0" autoUpdateAnimBg="0"/>
      <p:bldP spid="16402" grpId="0" animBg="1"/>
      <p:bldP spid="16403" grpId="0" animBg="1"/>
      <p:bldP spid="16404" grpId="0" animBg="1"/>
      <p:bldP spid="16405" grpId="0" animBg="1"/>
      <p:bldP spid="16406" grpId="0" animBg="1"/>
      <p:bldP spid="16407" grpId="0" animBg="1"/>
    </p:bldLst>
  </p:timing>
</p:sld>
</file>

<file path=ppt/slides/slide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0484" name="Rectangle 4"/>
          <p:cNvSpPr>
            <a:spLocks noGrp="1" noChangeArrowheads="1"/>
          </p:cNvSpPr>
          <p:nvPr>
            <p:ph type="title"/>
          </p:nvPr>
        </p:nvSpPr>
        <p:spPr>
          <a:xfrm>
            <a:off x="551384" y="0"/>
            <a:ext cx="8534400" cy="1507067"/>
          </a:xfrm>
        </p:spPr>
        <p:txBody>
          <a:bodyPr/>
          <a:lstStyle/>
          <a:p>
            <a:r>
              <a:rPr lang="en-US" altLang="en-US" dirty="0"/>
              <a:t>Sampling Frame</a:t>
            </a:r>
          </a:p>
        </p:txBody>
      </p:sp>
      <p:sp>
        <p:nvSpPr>
          <p:cNvPr id="20485" name="Rectangle 5"/>
          <p:cNvSpPr>
            <a:spLocks noGrp="1" noChangeArrowheads="1"/>
          </p:cNvSpPr>
          <p:nvPr>
            <p:ph idx="1"/>
          </p:nvPr>
        </p:nvSpPr>
        <p:spPr/>
        <p:txBody>
          <a:bodyPr/>
          <a:lstStyle/>
          <a:p>
            <a:r>
              <a:rPr lang="en-US" altLang="en-US" dirty="0"/>
              <a:t>A list of elements from which the sample may be drawn</a:t>
            </a:r>
          </a:p>
          <a:p>
            <a:r>
              <a:rPr lang="en-US" altLang="en-US" dirty="0"/>
              <a:t>Working population</a:t>
            </a:r>
          </a:p>
          <a:p>
            <a:r>
              <a:rPr lang="en-US" altLang="en-US" dirty="0"/>
              <a:t>Mailing lists - data base marketers</a:t>
            </a:r>
          </a:p>
          <a:p>
            <a:r>
              <a:rPr lang="en-US" altLang="en-US" dirty="0"/>
              <a:t>Sampling frame </a:t>
            </a:r>
            <a:r>
              <a:rPr lang="en-US" altLang="en-US" dirty="0" smtClean="0"/>
              <a:t>error</a:t>
            </a:r>
          </a:p>
          <a:p>
            <a:endParaRPr lang="en-US" altLang="en-US" dirty="0"/>
          </a:p>
          <a:p>
            <a:endParaRPr lang="en-US" altLang="en-US" dirty="0"/>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0485">
                                            <p:txEl>
                                              <p:pRg st="0" end="0"/>
                                            </p:txEl>
                                          </p:spTgt>
                                        </p:tgtEl>
                                        <p:attrNameLst>
                                          <p:attrName>style.visibility</p:attrName>
                                        </p:attrNameLst>
                                      </p:cBhvr>
                                      <p:to>
                                        <p:strVal val="visible"/>
                                      </p:to>
                                    </p:set>
                                    <p:anim calcmode="lin" valueType="num">
                                      <p:cBhvr additive="base">
                                        <p:cTn id="7" dur="500" fill="hold"/>
                                        <p:tgtEl>
                                          <p:spTgt spid="20485">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20485">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20485">
                                            <p:txEl>
                                              <p:pRg st="1" end="1"/>
                                            </p:txEl>
                                          </p:spTgt>
                                        </p:tgtEl>
                                        <p:attrNameLst>
                                          <p:attrName>style.visibility</p:attrName>
                                        </p:attrNameLst>
                                      </p:cBhvr>
                                      <p:to>
                                        <p:strVal val="visible"/>
                                      </p:to>
                                    </p:set>
                                    <p:anim calcmode="lin" valueType="num">
                                      <p:cBhvr additive="base">
                                        <p:cTn id="13" dur="500" fill="hold"/>
                                        <p:tgtEl>
                                          <p:spTgt spid="20485">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20485">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20485">
                                            <p:txEl>
                                              <p:pRg st="2" end="2"/>
                                            </p:txEl>
                                          </p:spTgt>
                                        </p:tgtEl>
                                        <p:attrNameLst>
                                          <p:attrName>style.visibility</p:attrName>
                                        </p:attrNameLst>
                                      </p:cBhvr>
                                      <p:to>
                                        <p:strVal val="visible"/>
                                      </p:to>
                                    </p:set>
                                    <p:anim calcmode="lin" valueType="num">
                                      <p:cBhvr additive="base">
                                        <p:cTn id="19" dur="500" fill="hold"/>
                                        <p:tgtEl>
                                          <p:spTgt spid="20485">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20485">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20485">
                                            <p:txEl>
                                              <p:pRg st="3" end="3"/>
                                            </p:txEl>
                                          </p:spTgt>
                                        </p:tgtEl>
                                        <p:attrNameLst>
                                          <p:attrName>style.visibility</p:attrName>
                                        </p:attrNameLst>
                                      </p:cBhvr>
                                      <p:to>
                                        <p:strVal val="visible"/>
                                      </p:to>
                                    </p:set>
                                    <p:anim calcmode="lin" valueType="num">
                                      <p:cBhvr additive="base">
                                        <p:cTn id="25" dur="500" fill="hold"/>
                                        <p:tgtEl>
                                          <p:spTgt spid="20485">
                                            <p:txEl>
                                              <p:pRg st="3" end="3"/>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20485">
                                            <p:txEl>
                                              <p:pRg st="3" end="3"/>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485" grpId="0" build="p" autoUpdateAnimBg="0"/>
    </p:bldLst>
  </p:timing>
</p:sld>
</file>

<file path=ppt/slides/slide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2532" name="Rectangle 4"/>
          <p:cNvSpPr>
            <a:spLocks noGrp="1" noChangeArrowheads="1"/>
          </p:cNvSpPr>
          <p:nvPr>
            <p:ph type="title"/>
          </p:nvPr>
        </p:nvSpPr>
        <p:spPr>
          <a:xfrm>
            <a:off x="684212" y="188640"/>
            <a:ext cx="8534400" cy="1507067"/>
          </a:xfrm>
        </p:spPr>
        <p:txBody>
          <a:bodyPr/>
          <a:lstStyle/>
          <a:p>
            <a:r>
              <a:rPr lang="en-US" altLang="en-US" dirty="0"/>
              <a:t>Sampling Units</a:t>
            </a:r>
          </a:p>
        </p:txBody>
      </p:sp>
      <p:sp>
        <p:nvSpPr>
          <p:cNvPr id="22533" name="Rectangle 5"/>
          <p:cNvSpPr>
            <a:spLocks noGrp="1" noChangeArrowheads="1"/>
          </p:cNvSpPr>
          <p:nvPr>
            <p:ph idx="1"/>
          </p:nvPr>
        </p:nvSpPr>
        <p:spPr/>
        <p:txBody>
          <a:bodyPr/>
          <a:lstStyle/>
          <a:p>
            <a:r>
              <a:rPr lang="en-US" altLang="en-US"/>
              <a:t>Group selected for the sample</a:t>
            </a:r>
          </a:p>
          <a:p>
            <a:r>
              <a:rPr lang="en-US" altLang="en-US"/>
              <a:t>Primary Sampling Units (PSU)</a:t>
            </a:r>
          </a:p>
          <a:p>
            <a:r>
              <a:rPr lang="en-US" altLang="en-US"/>
              <a:t>Secondary Sampling Units</a:t>
            </a:r>
          </a:p>
          <a:p>
            <a:r>
              <a:rPr lang="en-US" altLang="en-US"/>
              <a:t>Tertiary Sampling Units</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2533">
                                            <p:txEl>
                                              <p:pRg st="0" end="0"/>
                                            </p:txEl>
                                          </p:spTgt>
                                        </p:tgtEl>
                                        <p:attrNameLst>
                                          <p:attrName>style.visibility</p:attrName>
                                        </p:attrNameLst>
                                      </p:cBhvr>
                                      <p:to>
                                        <p:strVal val="visible"/>
                                      </p:to>
                                    </p:set>
                                    <p:anim calcmode="lin" valueType="num">
                                      <p:cBhvr additive="base">
                                        <p:cTn id="7" dur="500" fill="hold"/>
                                        <p:tgtEl>
                                          <p:spTgt spid="2253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2253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22533">
                                            <p:txEl>
                                              <p:pRg st="1" end="1"/>
                                            </p:txEl>
                                          </p:spTgt>
                                        </p:tgtEl>
                                        <p:attrNameLst>
                                          <p:attrName>style.visibility</p:attrName>
                                        </p:attrNameLst>
                                      </p:cBhvr>
                                      <p:to>
                                        <p:strVal val="visible"/>
                                      </p:to>
                                    </p:set>
                                    <p:anim calcmode="lin" valueType="num">
                                      <p:cBhvr additive="base">
                                        <p:cTn id="13" dur="500" fill="hold"/>
                                        <p:tgtEl>
                                          <p:spTgt spid="22533">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22533">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22533">
                                            <p:txEl>
                                              <p:pRg st="2" end="2"/>
                                            </p:txEl>
                                          </p:spTgt>
                                        </p:tgtEl>
                                        <p:attrNameLst>
                                          <p:attrName>style.visibility</p:attrName>
                                        </p:attrNameLst>
                                      </p:cBhvr>
                                      <p:to>
                                        <p:strVal val="visible"/>
                                      </p:to>
                                    </p:set>
                                    <p:anim calcmode="lin" valueType="num">
                                      <p:cBhvr additive="base">
                                        <p:cTn id="19" dur="500" fill="hold"/>
                                        <p:tgtEl>
                                          <p:spTgt spid="22533">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22533">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22533">
                                            <p:txEl>
                                              <p:pRg st="3" end="3"/>
                                            </p:txEl>
                                          </p:spTgt>
                                        </p:tgtEl>
                                        <p:attrNameLst>
                                          <p:attrName>style.visibility</p:attrName>
                                        </p:attrNameLst>
                                      </p:cBhvr>
                                      <p:to>
                                        <p:strVal val="visible"/>
                                      </p:to>
                                    </p:set>
                                    <p:anim calcmode="lin" valueType="num">
                                      <p:cBhvr additive="base">
                                        <p:cTn id="25" dur="500" fill="hold"/>
                                        <p:tgtEl>
                                          <p:spTgt spid="22533">
                                            <p:txEl>
                                              <p:pRg st="3" end="3"/>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22533">
                                            <p:txEl>
                                              <p:pRg st="3" end="3"/>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533" grpId="0" build="p" autoUpdateAnimBg="0"/>
    </p:bldLst>
  </p:timing>
</p:sld>
</file>

<file path=ppt/slides/slide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4580" name="Rectangle 4"/>
          <p:cNvSpPr>
            <a:spLocks noGrp="1" noChangeArrowheads="1"/>
          </p:cNvSpPr>
          <p:nvPr>
            <p:ph type="title"/>
          </p:nvPr>
        </p:nvSpPr>
        <p:spPr>
          <a:xfrm>
            <a:off x="551384" y="332656"/>
            <a:ext cx="8534400" cy="1507067"/>
          </a:xfrm>
        </p:spPr>
        <p:txBody>
          <a:bodyPr/>
          <a:lstStyle/>
          <a:p>
            <a:r>
              <a:rPr lang="en-US" altLang="en-US" dirty="0"/>
              <a:t>Random Sampling Error</a:t>
            </a:r>
          </a:p>
        </p:txBody>
      </p:sp>
      <p:sp>
        <p:nvSpPr>
          <p:cNvPr id="24581" name="Rectangle 5"/>
          <p:cNvSpPr>
            <a:spLocks noGrp="1" noChangeArrowheads="1"/>
          </p:cNvSpPr>
          <p:nvPr>
            <p:ph idx="1"/>
          </p:nvPr>
        </p:nvSpPr>
        <p:spPr/>
        <p:txBody>
          <a:bodyPr/>
          <a:lstStyle/>
          <a:p>
            <a:r>
              <a:rPr lang="en-US" altLang="en-US"/>
              <a:t>The difference between the sample results and the result of a census conducted using identical procedures</a:t>
            </a:r>
          </a:p>
          <a:p>
            <a:r>
              <a:rPr lang="en-US" altLang="en-US"/>
              <a:t>Statistical fluctuation due to chance variations</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4581">
                                            <p:txEl>
                                              <p:pRg st="0" end="0"/>
                                            </p:txEl>
                                          </p:spTgt>
                                        </p:tgtEl>
                                        <p:attrNameLst>
                                          <p:attrName>style.visibility</p:attrName>
                                        </p:attrNameLst>
                                      </p:cBhvr>
                                      <p:to>
                                        <p:strVal val="visible"/>
                                      </p:to>
                                    </p:set>
                                    <p:anim calcmode="lin" valueType="num">
                                      <p:cBhvr additive="base">
                                        <p:cTn id="7" dur="500" fill="hold"/>
                                        <p:tgtEl>
                                          <p:spTgt spid="24581">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24581">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24581">
                                            <p:txEl>
                                              <p:pRg st="1" end="1"/>
                                            </p:txEl>
                                          </p:spTgt>
                                        </p:tgtEl>
                                        <p:attrNameLst>
                                          <p:attrName>style.visibility</p:attrName>
                                        </p:attrNameLst>
                                      </p:cBhvr>
                                      <p:to>
                                        <p:strVal val="visible"/>
                                      </p:to>
                                    </p:set>
                                    <p:anim calcmode="lin" valueType="num">
                                      <p:cBhvr additive="base">
                                        <p:cTn id="13" dur="500" fill="hold"/>
                                        <p:tgtEl>
                                          <p:spTgt spid="24581">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24581">
                                            <p:txEl>
                                              <p:pRg st="1" end="1"/>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581" grpId="0" build="p" autoUpdateAnimBg="0"/>
    </p:bldLst>
  </p:timing>
</p:sld>
</file>

<file path=ppt/theme/theme1.xml><?xml version="1.0" encoding="utf-8"?>
<a:theme xmlns:a="http://schemas.openxmlformats.org/drawingml/2006/main" name="Slice">
  <a:themeElements>
    <a:clrScheme name="Slice">
      <a:dk1>
        <a:sysClr val="windowText" lastClr="000000"/>
      </a:dk1>
      <a:lt1>
        <a:sysClr val="window" lastClr="FFFFFF"/>
      </a:lt1>
      <a:dk2>
        <a:srgbClr val="146194"/>
      </a:dk2>
      <a:lt2>
        <a:srgbClr val="76DBF4"/>
      </a:lt2>
      <a:accent1>
        <a:srgbClr val="052F61"/>
      </a:accent1>
      <a:accent2>
        <a:srgbClr val="A50E82"/>
      </a:accent2>
      <a:accent3>
        <a:srgbClr val="14967C"/>
      </a:accent3>
      <a:accent4>
        <a:srgbClr val="6A9E1F"/>
      </a:accent4>
      <a:accent5>
        <a:srgbClr val="E87D37"/>
      </a:accent5>
      <a:accent6>
        <a:srgbClr val="C62324"/>
      </a:accent6>
      <a:hlink>
        <a:srgbClr val="0D2E46"/>
      </a:hlink>
      <a:folHlink>
        <a:srgbClr val="356A95"/>
      </a:folHlink>
    </a:clrScheme>
    <a:fontScheme name="Slice">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Slice">
      <a:fillStyleLst>
        <a:solidFill>
          <a:schemeClr val="phClr"/>
        </a:solidFill>
        <a:gradFill rotWithShape="1">
          <a:gsLst>
            <a:gs pos="0">
              <a:schemeClr val="phClr">
                <a:tint val="62000"/>
                <a:hueMod val="94000"/>
                <a:satMod val="140000"/>
                <a:lumMod val="110000"/>
              </a:schemeClr>
            </a:gs>
            <a:gs pos="100000">
              <a:schemeClr val="phClr">
                <a:tint val="84000"/>
                <a:satMod val="160000"/>
              </a:schemeClr>
            </a:gs>
          </a:gsLst>
          <a:lin ang="5400000" scaled="0"/>
        </a:gradFill>
        <a:gradFill rotWithShape="1">
          <a:gsLst>
            <a:gs pos="0">
              <a:schemeClr val="phClr">
                <a:tint val="98000"/>
                <a:hueMod val="94000"/>
                <a:satMod val="130000"/>
                <a:lumMod val="128000"/>
              </a:schemeClr>
            </a:gs>
            <a:gs pos="100000">
              <a:schemeClr val="phClr">
                <a:shade val="94000"/>
                <a:lumMod val="88000"/>
              </a:schemeClr>
            </a:gs>
          </a:gsLst>
          <a:lin ang="5400000" scaled="0"/>
        </a:gradFill>
      </a:fillStyleLst>
      <a:lnStyleLst>
        <a:ln w="9525" cap="rnd" cmpd="sng" algn="ctr">
          <a:solidFill>
            <a:schemeClr val="phClr">
              <a:tint val="76000"/>
              <a:alpha val="60000"/>
              <a:hueMod val="94000"/>
            </a:schemeClr>
          </a:solidFill>
          <a:prstDash val="solid"/>
        </a:ln>
        <a:ln w="15875" cap="rnd" cmpd="sng" algn="ctr">
          <a:solidFill>
            <a:schemeClr val="phClr">
              <a:hueMod val="94000"/>
            </a:schemeClr>
          </a:solidFill>
          <a:prstDash val="solid"/>
        </a:ln>
        <a:ln w="28575" cap="rnd"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50800" dist="38100" dir="5400000" rotWithShape="0">
              <a:srgbClr val="000000">
                <a:alpha val="46000"/>
              </a:srgbClr>
            </a:outerShdw>
          </a:effectLst>
          <a:scene3d>
            <a:camera prst="orthographicFront">
              <a:rot lat="0" lon="0" rev="0"/>
            </a:camera>
            <a:lightRig rig="threePt" dir="t"/>
          </a:scene3d>
          <a:sp3d prstMaterial="plastic">
            <a:bevelT w="25400" h="25400"/>
          </a:sp3d>
        </a:effectStyle>
      </a:effectStyleLst>
      <a:bgFillStyleLst>
        <a:solidFill>
          <a:schemeClr val="phClr"/>
        </a:solidFill>
        <a:gradFill rotWithShape="1">
          <a:gsLst>
            <a:gs pos="10000">
              <a:schemeClr val="phClr">
                <a:tint val="97000"/>
                <a:hueMod val="92000"/>
                <a:satMod val="169000"/>
                <a:lumMod val="164000"/>
              </a:schemeClr>
            </a:gs>
            <a:gs pos="100000">
              <a:schemeClr val="phClr">
                <a:shade val="96000"/>
                <a:satMod val="120000"/>
                <a:lumMod val="90000"/>
              </a:schemeClr>
            </a:gs>
          </a:gsLst>
          <a:lin ang="6120000" scaled="1"/>
        </a:gradFill>
        <a:gradFill rotWithShape="1">
          <a:gsLst>
            <a:gs pos="0">
              <a:schemeClr val="phClr">
                <a:tint val="97000"/>
                <a:hueMod val="92000"/>
                <a:satMod val="169000"/>
                <a:lumMod val="164000"/>
              </a:schemeClr>
            </a:gs>
            <a:gs pos="100000">
              <a:schemeClr val="phClr">
                <a:shade val="96000"/>
                <a:satMod val="120000"/>
                <a:lumMod val="90000"/>
              </a:schemeClr>
            </a:gs>
          </a:gsLst>
          <a:path path="circle">
            <a:fillToRect b="100000"/>
          </a:path>
        </a:gradFill>
      </a:bgFillStyleLst>
    </a:fmtScheme>
  </a:themeElements>
  <a:objectDefaults/>
  <a:extraClrSchemeLst/>
  <a:extLst>
    <a:ext uri="{05A4C25C-085E-4340-85A3-A5531E510DB2}">
      <thm15:themeFamily xmlns:thm15="http://schemas.microsoft.com/office/thememl/2012/main" name="Slice" id="{0507925B-6AC9-4358-8E18-C330545D08F8}" vid="{13FEC7C6-62A9-40C4-99D2-581AACACAA2F}"/>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Slice</Template>
  <TotalTime>5494</TotalTime>
  <Words>1607</Words>
  <Application>Microsoft Office PowerPoint</Application>
  <PresentationFormat>Widescreen</PresentationFormat>
  <Paragraphs>251</Paragraphs>
  <Slides>31</Slides>
  <Notes>30</Notes>
  <HiddenSlides>0</HiddenSlides>
  <MMClips>0</MMClips>
  <ScaleCrop>false</ScaleCrop>
  <HeadingPairs>
    <vt:vector size="8" baseType="variant">
      <vt:variant>
        <vt:lpstr>Fonts Used</vt:lpstr>
      </vt:variant>
      <vt:variant>
        <vt:i4>3</vt:i4>
      </vt:variant>
      <vt:variant>
        <vt:lpstr>Theme</vt:lpstr>
      </vt:variant>
      <vt:variant>
        <vt:i4>1</vt:i4>
      </vt:variant>
      <vt:variant>
        <vt:lpstr>Embedded OLE Servers</vt:lpstr>
      </vt:variant>
      <vt:variant>
        <vt:i4>2</vt:i4>
      </vt:variant>
      <vt:variant>
        <vt:lpstr>Slide Titles</vt:lpstr>
      </vt:variant>
      <vt:variant>
        <vt:i4>31</vt:i4>
      </vt:variant>
    </vt:vector>
  </HeadingPairs>
  <TitlesOfParts>
    <vt:vector size="37" baseType="lpstr">
      <vt:lpstr>Times New Roman</vt:lpstr>
      <vt:lpstr>Arial</vt:lpstr>
      <vt:lpstr>Courier</vt:lpstr>
      <vt:lpstr>Slice</vt:lpstr>
      <vt:lpstr>Microsoft Equation 3.0</vt:lpstr>
      <vt:lpstr>Microsoft Clip Gallery</vt:lpstr>
      <vt:lpstr>MR2300:  Marketing Research  Paul Tilley </vt:lpstr>
      <vt:lpstr>In THIS Video WE WILL:</vt:lpstr>
      <vt:lpstr>Population</vt:lpstr>
      <vt:lpstr>Census</vt:lpstr>
      <vt:lpstr>Sample</vt:lpstr>
      <vt:lpstr>PowerPoint Presentation</vt:lpstr>
      <vt:lpstr>Sampling Frame</vt:lpstr>
      <vt:lpstr>Sampling Units</vt:lpstr>
      <vt:lpstr>Random Sampling Error</vt:lpstr>
      <vt:lpstr>Systematic Errors</vt:lpstr>
      <vt:lpstr>Errors Associated with Sampling</vt:lpstr>
      <vt:lpstr>Two Major Categories of Sampling</vt:lpstr>
      <vt:lpstr>Nonprobability Sampling</vt:lpstr>
      <vt:lpstr>Probability Sampling</vt:lpstr>
      <vt:lpstr>Simple Random Sampling </vt:lpstr>
      <vt:lpstr>Systematic Sampling </vt:lpstr>
      <vt:lpstr>Stratified Sampling</vt:lpstr>
      <vt:lpstr>Cluster Sampling</vt:lpstr>
      <vt:lpstr>What is the  Appropriate Sample Design?</vt:lpstr>
      <vt:lpstr>After the Sample Design  is Selected</vt:lpstr>
      <vt:lpstr>Sample Statistics</vt:lpstr>
      <vt:lpstr>Frequency Distribution of Deposits</vt:lpstr>
      <vt:lpstr>Percentage Distribution of Amounts of Deposits</vt:lpstr>
      <vt:lpstr>Measures of Central Tendency</vt:lpstr>
      <vt:lpstr>Number of Sales Calls Per Day by Salespersons</vt:lpstr>
      <vt:lpstr>Measures of Dispersion  or Spread</vt:lpstr>
      <vt:lpstr>The Normal Distribution</vt:lpstr>
      <vt:lpstr>Normal Distribution</vt:lpstr>
      <vt:lpstr>Ingredients in determining Sample Size</vt:lpstr>
      <vt:lpstr>PowerPoint Presentation</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Chapter 16 - Exploring  Marketing Research</dc:title>
  <dc:creator>Tobin Zikmund</dc:creator>
  <cp:lastModifiedBy>Tilley, Paul (C'ville)</cp:lastModifiedBy>
  <cp:revision>25</cp:revision>
  <cp:lastPrinted>2014-11-24T18:17:12Z</cp:lastPrinted>
  <dcterms:created xsi:type="dcterms:W3CDTF">2001-09-24T11:32:46Z</dcterms:created>
  <dcterms:modified xsi:type="dcterms:W3CDTF">2014-11-25T13:48:56Z</dcterms:modified>
</cp:coreProperties>
</file>